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71" r:id="rId4"/>
    <p:sldId id="261" r:id="rId5"/>
    <p:sldId id="262" r:id="rId6"/>
    <p:sldId id="259" r:id="rId7"/>
    <p:sldId id="260" r:id="rId8"/>
    <p:sldId id="269" r:id="rId9"/>
    <p:sldId id="270" r:id="rId10"/>
    <p:sldId id="267" r:id="rId11"/>
    <p:sldId id="266" r:id="rId12"/>
    <p:sldId id="263" r:id="rId13"/>
    <p:sldId id="27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549"/>
    <a:srgbClr val="0045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7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765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CCFB66-F5F4-4CA5-9570-D58DFB4EC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252538"/>
            <a:ext cx="9144000" cy="195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3810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dactic.ro/pagina-mea/silviadoandes/materiale" TargetMode="External"/><Relationship Id="rId2" Type="http://schemas.openxmlformats.org/officeDocument/2006/relationships/hyperlink" Target="https://www.didactic.ro/materiale-didactice/fractii-zecimale-partea-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s.com/resources/search/" TargetMode="External"/><Relationship Id="rId4" Type="http://schemas.openxmlformats.org/officeDocument/2006/relationships/hyperlink" Target="https://www.facebook.com/search/str/matematica+altfe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2127250"/>
          </a:xfrm>
          <a:ln>
            <a:noFill/>
          </a:ln>
        </p:spPr>
        <p:txBody>
          <a:bodyPr/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+mn-lt"/>
              </a:rPr>
              <a:t>Compararea</a:t>
            </a:r>
            <a:r>
              <a:rPr lang="ro-RO" sz="2800" b="1" dirty="0" smtClean="0">
                <a:solidFill>
                  <a:schemeClr val="bg1"/>
                </a:solidFill>
                <a:latin typeface="+mn-lt"/>
              </a:rPr>
              <a:t> şi ordonarea fracţiilor zecimale.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o-RO" sz="2800" b="1" dirty="0" smtClean="0">
                <a:solidFill>
                  <a:schemeClr val="bg1"/>
                </a:solidFill>
                <a:latin typeface="+mn-lt"/>
              </a:rPr>
              <a:t>Reprezentarea pe axa a fracţiilor zecimale. Aproximari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bg1"/>
                </a:solidFill>
              </a:rPr>
              <a:t>Prof. Mihaela Puricică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00B050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schemeClr val="bg1"/>
                </a:solidFill>
              </a:rPr>
              <a:t>Rotunjiri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2150622" y="122684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 smtClean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8 </a:t>
            </a:r>
            <a:r>
              <a:rPr lang="en-GB" sz="4000" dirty="0">
                <a:latin typeface="+mj-lt"/>
              </a:rPr>
              <a:t>3 </a:t>
            </a:r>
            <a:r>
              <a:rPr lang="en-GB" sz="4000" dirty="0" smtClean="0">
                <a:latin typeface="+mj-lt"/>
              </a:rPr>
              <a:t>2 5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1498"/>
                <a:gd name="adj2" fmla="val -731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8 3 3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5066531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8 4 6 2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978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8 4 6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8114109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53150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8 5 9 5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10076"/>
                <a:gd name="adj2" fmla="val -6705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4" y="2863398"/>
            <a:ext cx="2553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8 6 0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195736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1238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6 9 4 2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 smtClean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631"/>
                <a:gd name="adj2" fmla="val -7315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07064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</a:t>
            </a:r>
            <a:r>
              <a:rPr lang="ro-RO" sz="4000" dirty="0" smtClean="0">
                <a:latin typeface="+mj-lt"/>
              </a:rPr>
              <a:t>, </a:t>
            </a:r>
            <a:r>
              <a:rPr lang="en-GB" sz="4000" dirty="0" smtClean="0">
                <a:latin typeface="+mj-lt"/>
              </a:rPr>
              <a:t>6 9 4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085581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333116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2 6 2 7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2325"/>
                <a:gd name="adj2" fmla="val -6603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327800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2 6 3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Nu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8100392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5315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9 9 9 9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11730"/>
                <a:gd name="adj2" fmla="val -6298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2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0 0 0</a:t>
            </a:r>
            <a:endParaRPr lang="en-GB" sz="4000" dirty="0">
              <a:latin typeface="+mj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25176" y="41941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00B050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schemeClr val="bg1"/>
                </a:solidFill>
              </a:rPr>
              <a:t>Rotunjiri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763688" y="124028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 smtClean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0 7 6 5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0434"/>
                <a:gd name="adj2" fmla="val -731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0 8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5066531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0 0 1 2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978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0 0 1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58016" y="228599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6804248" y="119826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53150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</a:t>
            </a:r>
            <a:r>
              <a:rPr lang="ro-RO" sz="4000" dirty="0" smtClean="0">
                <a:latin typeface="+mj-lt"/>
              </a:rPr>
              <a:t>,</a:t>
            </a:r>
            <a:r>
              <a:rPr lang="en-GB" sz="4000" dirty="0" smtClean="0">
                <a:latin typeface="+mj-lt"/>
              </a:rPr>
              <a:t> 0 0 9 5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81692"/>
                <a:gd name="adj2" fmla="val -6705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4" y="2863398"/>
            <a:ext cx="2553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1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327719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92204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2 4 1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 smtClean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70116"/>
                <a:gd name="adj2" fmla="val -7417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965473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2 0 0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355976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946376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5 8 7 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57716"/>
                <a:gd name="adj2" fmla="val -6603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995936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6 0 0 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357864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948264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7 5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1102"/>
                <a:gd name="adj2" fmla="val -6603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6516216" y="5599702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8 0</a:t>
            </a:r>
            <a:endParaRPr lang="en-GB" sz="4000" dirty="0">
              <a:latin typeface="+mj-lt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025176" y="41941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16764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dirty="0">
                <a:solidFill>
                  <a:schemeClr val="bg1"/>
                </a:solidFill>
              </a:rPr>
              <a:t>Aplicaţii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/>
              <a:t>Completaţi rubricile din tabel</a:t>
            </a:r>
            <a:r>
              <a:rPr lang="en-US"/>
              <a:t>:</a:t>
            </a:r>
          </a:p>
        </p:txBody>
      </p:sp>
      <p:graphicFrame>
        <p:nvGraphicFramePr>
          <p:cNvPr id="44249" name="Group 217"/>
          <p:cNvGraphicFramePr>
            <a:graphicFrameLocks noGrp="1"/>
          </p:cNvGraphicFramePr>
          <p:nvPr/>
        </p:nvGraphicFramePr>
        <p:xfrm>
          <a:off x="685800" y="2133600"/>
          <a:ext cx="8077200" cy="4500563"/>
        </p:xfrm>
        <a:graphic>
          <a:graphicData uri="http://schemas.openxmlformats.org/drawingml/2006/table">
            <a:tbl>
              <a:tblPr/>
              <a:tblGrid>
                <a:gridCol w="1447800"/>
                <a:gridCol w="914400"/>
                <a:gridCol w="838200"/>
                <a:gridCol w="685800"/>
                <a:gridCol w="762000"/>
                <a:gridCol w="914400"/>
                <a:gridCol w="914400"/>
                <a:gridCol w="762000"/>
                <a:gridCol w="838200"/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10,103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21" name="Text Box 89"/>
          <p:cNvSpPr txBox="1">
            <a:spLocks noChangeArrowheads="1"/>
          </p:cNvSpPr>
          <p:nvPr/>
        </p:nvSpPr>
        <p:spPr bwMode="auto">
          <a:xfrm>
            <a:off x="762000" y="2590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Num</a:t>
            </a:r>
            <a:r>
              <a:rPr lang="ro-RO" dirty="0"/>
              <a:t>ărul</a:t>
            </a:r>
            <a:endParaRPr lang="en-US" dirty="0"/>
          </a:p>
        </p:txBody>
      </p:sp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3657600" y="2133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/>
              <a:t>Aproximări</a:t>
            </a:r>
            <a:endParaRPr lang="en-US"/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7239000" y="2209800"/>
            <a:ext cx="1447800" cy="338554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600" dirty="0"/>
              <a:t>Rotunjire la </a:t>
            </a:r>
            <a:endParaRPr lang="en-US" sz="1600" dirty="0"/>
          </a:p>
        </p:txBody>
      </p:sp>
      <p:sp>
        <p:nvSpPr>
          <p:cNvPr id="44134" name="Text Box 102"/>
          <p:cNvSpPr txBox="1">
            <a:spLocks noChangeArrowheads="1"/>
          </p:cNvSpPr>
          <p:nvPr/>
        </p:nvSpPr>
        <p:spPr bwMode="auto">
          <a:xfrm>
            <a:off x="7162800" y="2667000"/>
            <a:ext cx="838200" cy="30777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400" dirty="0" smtClean="0"/>
              <a:t>zecimi</a:t>
            </a:r>
            <a:endParaRPr lang="en-US" sz="1400" dirty="0"/>
          </a:p>
        </p:txBody>
      </p:sp>
      <p:sp>
        <p:nvSpPr>
          <p:cNvPr id="44135" name="Text Box 103"/>
          <p:cNvSpPr txBox="1">
            <a:spLocks noChangeArrowheads="1"/>
          </p:cNvSpPr>
          <p:nvPr/>
        </p:nvSpPr>
        <p:spPr bwMode="auto">
          <a:xfrm>
            <a:off x="2286000" y="2667001"/>
            <a:ext cx="1371600" cy="304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400" dirty="0" smtClean="0"/>
              <a:t>cu o unitate </a:t>
            </a:r>
            <a:endParaRPr lang="en-US" sz="1400" dirty="0"/>
          </a:p>
        </p:txBody>
      </p:sp>
      <p:sp>
        <p:nvSpPr>
          <p:cNvPr id="44136" name="Text Box 104"/>
          <p:cNvSpPr txBox="1">
            <a:spLocks noChangeArrowheads="1"/>
          </p:cNvSpPr>
          <p:nvPr/>
        </p:nvSpPr>
        <p:spPr bwMode="auto">
          <a:xfrm>
            <a:off x="3962400" y="2667000"/>
            <a:ext cx="1371600" cy="30777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400" dirty="0" smtClean="0"/>
              <a:t>cu o zecime</a:t>
            </a:r>
            <a:endParaRPr lang="en-US" sz="1400" dirty="0"/>
          </a:p>
        </p:txBody>
      </p:sp>
      <p:sp>
        <p:nvSpPr>
          <p:cNvPr id="44137" name="Text Box 105"/>
          <p:cNvSpPr txBox="1">
            <a:spLocks noChangeArrowheads="1"/>
          </p:cNvSpPr>
          <p:nvPr/>
        </p:nvSpPr>
        <p:spPr bwMode="auto">
          <a:xfrm>
            <a:off x="5410200" y="2667001"/>
            <a:ext cx="1600200" cy="304800"/>
          </a:xfrm>
          <a:prstGeom prst="rect">
            <a:avLst/>
          </a:prstGeom>
          <a:solidFill>
            <a:srgbClr val="996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400" dirty="0" smtClean="0"/>
              <a:t>cu o miime</a:t>
            </a:r>
            <a:endParaRPr lang="en-US" sz="1400" dirty="0"/>
          </a:p>
        </p:txBody>
      </p:sp>
      <p:sp>
        <p:nvSpPr>
          <p:cNvPr id="44138" name="Text Box 106"/>
          <p:cNvSpPr txBox="1">
            <a:spLocks noChangeArrowheads="1"/>
          </p:cNvSpPr>
          <p:nvPr/>
        </p:nvSpPr>
        <p:spPr bwMode="auto">
          <a:xfrm>
            <a:off x="23622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0000FF"/>
                </a:solidFill>
              </a:rPr>
              <a:t>L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4139" name="Text Box 107"/>
          <p:cNvSpPr txBox="1">
            <a:spLocks noChangeArrowheads="1"/>
          </p:cNvSpPr>
          <p:nvPr/>
        </p:nvSpPr>
        <p:spPr bwMode="auto">
          <a:xfrm>
            <a:off x="32004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chemeClr val="accent2"/>
                </a:solidFill>
              </a:rPr>
              <a:t>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4140" name="Text Box 108"/>
          <p:cNvSpPr txBox="1">
            <a:spLocks noChangeArrowheads="1"/>
          </p:cNvSpPr>
          <p:nvPr/>
        </p:nvSpPr>
        <p:spPr bwMode="auto">
          <a:xfrm>
            <a:off x="39624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0000FF"/>
                </a:solidFill>
              </a:rPr>
              <a:t>L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4141" name="Text Box 109"/>
          <p:cNvSpPr txBox="1">
            <a:spLocks noChangeArrowheads="1"/>
          </p:cNvSpPr>
          <p:nvPr/>
        </p:nvSpPr>
        <p:spPr bwMode="auto">
          <a:xfrm>
            <a:off x="47244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chemeClr val="accent2"/>
                </a:solidFill>
              </a:rPr>
              <a:t>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4142" name="Text Box 110"/>
          <p:cNvSpPr txBox="1">
            <a:spLocks noChangeArrowheads="1"/>
          </p:cNvSpPr>
          <p:nvPr/>
        </p:nvSpPr>
        <p:spPr bwMode="auto">
          <a:xfrm>
            <a:off x="55626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0000FF"/>
                </a:solidFill>
              </a:rPr>
              <a:t>L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4143" name="Text Box 111"/>
          <p:cNvSpPr txBox="1">
            <a:spLocks noChangeArrowheads="1"/>
          </p:cNvSpPr>
          <p:nvPr/>
        </p:nvSpPr>
        <p:spPr bwMode="auto">
          <a:xfrm>
            <a:off x="64770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chemeClr val="accent2"/>
                </a:solidFill>
              </a:rPr>
              <a:t>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4144" name="Text Box 112"/>
          <p:cNvSpPr txBox="1">
            <a:spLocks noChangeArrowheads="1"/>
          </p:cNvSpPr>
          <p:nvPr/>
        </p:nvSpPr>
        <p:spPr bwMode="auto">
          <a:xfrm>
            <a:off x="7924800" y="2667000"/>
            <a:ext cx="838200" cy="338554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600" dirty="0" smtClean="0"/>
              <a:t>sutimi</a:t>
            </a:r>
            <a:endParaRPr lang="en-US" sz="1600" dirty="0"/>
          </a:p>
        </p:txBody>
      </p:sp>
      <p:sp>
        <p:nvSpPr>
          <p:cNvPr id="44240" name="Text Box 208"/>
          <p:cNvSpPr txBox="1">
            <a:spLocks noChangeArrowheads="1"/>
          </p:cNvSpPr>
          <p:nvPr/>
        </p:nvSpPr>
        <p:spPr bwMode="auto">
          <a:xfrm>
            <a:off x="838200" y="35814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 smtClean="0"/>
              <a:t>19,137</a:t>
            </a:r>
            <a:endParaRPr lang="en-US" dirty="0"/>
          </a:p>
        </p:txBody>
      </p:sp>
      <p:sp>
        <p:nvSpPr>
          <p:cNvPr id="44241" name="Text Box 209"/>
          <p:cNvSpPr txBox="1">
            <a:spLocks noChangeArrowheads="1"/>
          </p:cNvSpPr>
          <p:nvPr/>
        </p:nvSpPr>
        <p:spPr bwMode="auto">
          <a:xfrm>
            <a:off x="762000" y="4038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 smtClean="0"/>
              <a:t>47,293</a:t>
            </a:r>
            <a:endParaRPr lang="en-US" dirty="0"/>
          </a:p>
        </p:txBody>
      </p:sp>
      <p:sp>
        <p:nvSpPr>
          <p:cNvPr id="44243" name="Text Box 211"/>
          <p:cNvSpPr txBox="1">
            <a:spLocks noChangeArrowheads="1"/>
          </p:cNvSpPr>
          <p:nvPr/>
        </p:nvSpPr>
        <p:spPr bwMode="auto">
          <a:xfrm>
            <a:off x="762000" y="5105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 smtClean="0"/>
              <a:t>124,5948</a:t>
            </a:r>
            <a:endParaRPr lang="en-US" dirty="0"/>
          </a:p>
        </p:txBody>
      </p:sp>
      <p:sp>
        <p:nvSpPr>
          <p:cNvPr id="44244" name="Text Box 212"/>
          <p:cNvSpPr txBox="1">
            <a:spLocks noChangeArrowheads="1"/>
          </p:cNvSpPr>
          <p:nvPr/>
        </p:nvSpPr>
        <p:spPr bwMode="auto">
          <a:xfrm>
            <a:off x="762000" y="5638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 smtClean="0"/>
              <a:t>325,019</a:t>
            </a:r>
            <a:endParaRPr lang="en-US" dirty="0"/>
          </a:p>
        </p:txBody>
      </p:sp>
      <p:sp>
        <p:nvSpPr>
          <p:cNvPr id="44245" name="Text Box 213"/>
          <p:cNvSpPr txBox="1">
            <a:spLocks noChangeArrowheads="1"/>
          </p:cNvSpPr>
          <p:nvPr/>
        </p:nvSpPr>
        <p:spPr bwMode="auto">
          <a:xfrm>
            <a:off x="685800" y="6172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 smtClean="0"/>
              <a:t>61,4305</a:t>
            </a:r>
            <a:endParaRPr lang="en-US" dirty="0"/>
          </a:p>
        </p:txBody>
      </p:sp>
      <p:sp>
        <p:nvSpPr>
          <p:cNvPr id="44246" name="Text Box 214"/>
          <p:cNvSpPr txBox="1">
            <a:spLocks noChangeArrowheads="1"/>
          </p:cNvSpPr>
          <p:nvPr/>
        </p:nvSpPr>
        <p:spPr bwMode="auto">
          <a:xfrm>
            <a:off x="4267200" y="838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- lips</a:t>
            </a:r>
            <a:r>
              <a:rPr lang="ro-RO">
                <a:solidFill>
                  <a:srgbClr val="0000FF"/>
                </a:solidFill>
              </a:rPr>
              <a:t>ă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4247" name="Text Box 215"/>
          <p:cNvSpPr txBox="1">
            <a:spLocks noChangeArrowheads="1"/>
          </p:cNvSpPr>
          <p:nvPr/>
        </p:nvSpPr>
        <p:spPr bwMode="auto">
          <a:xfrm>
            <a:off x="5486400" y="838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 err="1">
                <a:solidFill>
                  <a:schemeClr val="accent2"/>
                </a:solidFill>
              </a:rPr>
              <a:t>adaos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4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4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4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4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4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121" grpId="0"/>
      <p:bldP spid="44123" grpId="0"/>
      <p:bldP spid="44124" grpId="0" animBg="1"/>
      <p:bldP spid="44134" grpId="0" animBg="1"/>
      <p:bldP spid="44135" grpId="0" animBg="1"/>
      <p:bldP spid="44136" grpId="0" animBg="1"/>
      <p:bldP spid="44137" grpId="0" animBg="1"/>
      <p:bldP spid="44138" grpId="0"/>
      <p:bldP spid="44139" grpId="0"/>
      <p:bldP spid="44140" grpId="0"/>
      <p:bldP spid="44141" grpId="0"/>
      <p:bldP spid="44142" grpId="0"/>
      <p:bldP spid="44143" grpId="0"/>
      <p:bldP spid="44144" grpId="0" animBg="1"/>
      <p:bldP spid="44240" grpId="0"/>
      <p:bldP spid="44241" grpId="0"/>
      <p:bldP spid="44243" grpId="0"/>
      <p:bldP spid="44244" grpId="0"/>
      <p:bldP spid="44245" grpId="0"/>
      <p:bldP spid="44246" grpId="0"/>
      <p:bldP spid="442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Pag</a:t>
            </a:r>
            <a:r>
              <a:rPr lang="en-US" dirty="0" smtClean="0"/>
              <a:t> 79, Ex. 4a ; 5b</a:t>
            </a:r>
          </a:p>
          <a:p>
            <a:r>
              <a:rPr lang="en-US" dirty="0" err="1" smtClean="0"/>
              <a:t>Pag</a:t>
            </a:r>
            <a:r>
              <a:rPr lang="en-US" dirty="0" smtClean="0"/>
              <a:t> 80, Ex. </a:t>
            </a:r>
            <a:r>
              <a:rPr lang="en-US" smtClean="0"/>
              <a:t>9,10,11</a:t>
            </a:r>
            <a:endParaRPr lang="en-US" dirty="0" smtClean="0"/>
          </a:p>
          <a:p>
            <a:r>
              <a:rPr lang="en-US" dirty="0" err="1" smtClean="0"/>
              <a:t>Pag</a:t>
            </a:r>
            <a:r>
              <a:rPr lang="en-US" dirty="0" smtClean="0"/>
              <a:t> 81, Ex. 14, 18;19</a:t>
            </a:r>
          </a:p>
          <a:p>
            <a:r>
              <a:rPr lang="en-US" dirty="0" err="1" smtClean="0"/>
              <a:t>Pag</a:t>
            </a:r>
            <a:r>
              <a:rPr lang="en-US" dirty="0" smtClean="0"/>
              <a:t> 82, Ex. 22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https://www.didactic.ro/materiale-didactice/fractii-zecimale-partea-i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www.didactic.ro/pagina-mea/silviadoandes/materiale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www.facebook.com/search/str/matematica+altfel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https://www.tes.com/resources/search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Verdana" pitchFamily="34" charset="0"/>
              </a:rPr>
              <a:t>Compararea</a:t>
            </a:r>
            <a:r>
              <a:rPr lang="ro-RO" sz="2400" b="1" dirty="0" smtClean="0">
                <a:solidFill>
                  <a:srgbClr val="00B050"/>
                </a:solidFill>
                <a:latin typeface="Verdana" pitchFamily="34" charset="0"/>
              </a:rPr>
              <a:t> şi ordonarea fracţiilor zecimale</a:t>
            </a:r>
            <a:endParaRPr lang="en-US" sz="24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21,307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17,4597 </a:t>
            </a:r>
            <a:endParaRPr lang="en-US" dirty="0"/>
          </a:p>
        </p:txBody>
      </p:sp>
      <p:grpSp>
        <p:nvGrpSpPr>
          <p:cNvPr id="8" name="Group 40"/>
          <p:cNvGrpSpPr/>
          <p:nvPr/>
        </p:nvGrpSpPr>
        <p:grpSpPr>
          <a:xfrm>
            <a:off x="4038600" y="2133600"/>
            <a:ext cx="1600200" cy="1219200"/>
            <a:chOff x="1331640" y="3789040"/>
            <a:chExt cx="1152128" cy="1162983"/>
          </a:xfrm>
        </p:grpSpPr>
        <p:sp>
          <p:nvSpPr>
            <p:cNvPr id="9" name="Cloud Callout 8"/>
            <p:cNvSpPr/>
            <p:nvPr/>
          </p:nvSpPr>
          <p:spPr>
            <a:xfrm>
              <a:off x="1331640" y="3789040"/>
              <a:ext cx="1152128" cy="1162983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88900" y="3920040"/>
              <a:ext cx="963228" cy="430640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600" dirty="0" smtClean="0">
                  <a:solidFill>
                    <a:srgbClr val="0000FF"/>
                  </a:solidFill>
                </a:rPr>
                <a:t>Comparăm părţile întregi 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76600" y="160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rgbClr val="0045D0"/>
                </a:solidFill>
              </a:rPr>
              <a:t>21</a:t>
            </a:r>
            <a:endParaRPr lang="en-US" dirty="0">
              <a:solidFill>
                <a:srgbClr val="0045D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1600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rgbClr val="0045D0"/>
                </a:solidFill>
              </a:rPr>
              <a:t>17</a:t>
            </a:r>
            <a:endParaRPr lang="en-US" dirty="0">
              <a:solidFill>
                <a:srgbClr val="0045D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1600200"/>
            <a:ext cx="4572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21,37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47800" y="2514600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21,36</a:t>
            </a:r>
            <a:endParaRPr lang="en-US" dirty="0"/>
          </a:p>
        </p:txBody>
      </p:sp>
      <p:grpSp>
        <p:nvGrpSpPr>
          <p:cNvPr id="18" name="Group 40"/>
          <p:cNvGrpSpPr/>
          <p:nvPr/>
        </p:nvGrpSpPr>
        <p:grpSpPr>
          <a:xfrm>
            <a:off x="2514600" y="3200400"/>
            <a:ext cx="1600200" cy="1219200"/>
            <a:chOff x="1331640" y="3789040"/>
            <a:chExt cx="1152128" cy="1162983"/>
          </a:xfrm>
        </p:grpSpPr>
        <p:sp>
          <p:nvSpPr>
            <p:cNvPr id="19" name="Cloud Callout 18"/>
            <p:cNvSpPr/>
            <p:nvPr/>
          </p:nvSpPr>
          <p:spPr>
            <a:xfrm>
              <a:off x="1331640" y="3789040"/>
              <a:ext cx="1152128" cy="1162983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88900" y="3920040"/>
              <a:ext cx="963228" cy="792680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600" dirty="0" smtClean="0">
                  <a:solidFill>
                    <a:srgbClr val="0000FF"/>
                  </a:solidFill>
                </a:rPr>
                <a:t>Comparăm părţile zecimale  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0200" y="2971800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>
                <a:solidFill>
                  <a:srgbClr val="0045D0"/>
                </a:solidFill>
              </a:rPr>
              <a:t>36</a:t>
            </a:r>
            <a:endParaRPr lang="en-US" dirty="0">
              <a:solidFill>
                <a:srgbClr val="0045D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2971800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>
                <a:solidFill>
                  <a:srgbClr val="0045D0"/>
                </a:solidFill>
              </a:rPr>
              <a:t>37</a:t>
            </a:r>
            <a:endParaRPr lang="en-US" dirty="0">
              <a:solidFill>
                <a:srgbClr val="0045D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19200" y="297180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251460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" y="3657600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21,37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219200" y="36576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21,3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172200" y="1905000"/>
            <a:ext cx="2776720" cy="2590556"/>
          </a:xfrm>
          <a:prstGeom prst="roundRect">
            <a:avLst>
              <a:gd name="adj" fmla="val 490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400" y="20574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solidFill>
                  <a:srgbClr val="002060"/>
                </a:solidFill>
              </a:rPr>
              <a:t>Pentru a compara două fracţii zecimale oarecare,   comparăm părţile întregi.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2819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solidFill>
                  <a:srgbClr val="002060"/>
                </a:solidFill>
              </a:rPr>
              <a:t>1. Dacă acestea nu sunt egale, mai mare este numărul cu partea întreagă mai mare.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3733800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dirty="0" smtClean="0">
                <a:solidFill>
                  <a:srgbClr val="002060"/>
                </a:solidFill>
              </a:rPr>
              <a:t>2. Dacă acestea sunt egale, se compară părţile zecimale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600" y="5943600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 smtClean="0">
                <a:solidFill>
                  <a:schemeClr val="bg1"/>
                </a:solidFill>
              </a:rPr>
              <a:t>Comparând or</a:t>
            </a:r>
            <a:r>
              <a:rPr lang="en-US" sz="1600" b="1" dirty="0" err="1" smtClean="0">
                <a:solidFill>
                  <a:schemeClr val="bg1"/>
                </a:solidFill>
              </a:rPr>
              <a:t>i</a:t>
            </a:r>
            <a:r>
              <a:rPr lang="ro-RO" sz="1600" b="1" dirty="0" smtClean="0">
                <a:solidFill>
                  <a:schemeClr val="bg1"/>
                </a:solidFill>
              </a:rPr>
              <a:t>care două fracţii zecimale a şi b sunt posibile următoarele relaţii de ordonare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r>
              <a:rPr lang="ro-RO" sz="1600" b="1" dirty="0" smtClean="0">
                <a:solidFill>
                  <a:schemeClr val="bg1"/>
                </a:solidFill>
              </a:rPr>
              <a:t> a</a:t>
            </a:r>
            <a:r>
              <a:rPr lang="en-US" sz="1600" b="1" dirty="0" smtClean="0">
                <a:solidFill>
                  <a:schemeClr val="bg1"/>
                </a:solidFill>
              </a:rPr>
              <a:t>&lt;b, a=b </a:t>
            </a:r>
            <a:r>
              <a:rPr lang="en-US" sz="1600" b="1" dirty="0" err="1" smtClean="0">
                <a:solidFill>
                  <a:schemeClr val="bg1"/>
                </a:solidFill>
              </a:rPr>
              <a:t>sau</a:t>
            </a:r>
            <a:r>
              <a:rPr lang="en-US" sz="1600" b="1" dirty="0" smtClean="0">
                <a:solidFill>
                  <a:schemeClr val="bg1"/>
                </a:solidFill>
              </a:rPr>
              <a:t> a&gt;b.</a:t>
            </a:r>
            <a:r>
              <a:rPr lang="ro-RO" sz="1600" b="1" dirty="0" smtClean="0">
                <a:solidFill>
                  <a:schemeClr val="bg1"/>
                </a:solidFill>
              </a:rPr>
              <a:t>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0" y="160020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</a:t>
            </a:r>
            <a:endParaRPr lang="en-US" dirty="0"/>
          </a:p>
        </p:txBody>
      </p:sp>
      <p:grpSp>
        <p:nvGrpSpPr>
          <p:cNvPr id="33" name="Group 40"/>
          <p:cNvGrpSpPr/>
          <p:nvPr/>
        </p:nvGrpSpPr>
        <p:grpSpPr>
          <a:xfrm>
            <a:off x="1143000" y="4191000"/>
            <a:ext cx="1600200" cy="1219200"/>
            <a:chOff x="1331640" y="3789040"/>
            <a:chExt cx="1152128" cy="1162983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1162983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70460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21,37&gt;21,3</a:t>
              </a:r>
            </a:p>
            <a:p>
              <a:pPr algn="ctr"/>
              <a:r>
                <a:rPr lang="en-US" sz="1400" dirty="0" err="1" smtClean="0">
                  <a:solidFill>
                    <a:srgbClr val="0000FF"/>
                  </a:solidFill>
                </a:rPr>
                <a:t>deoarece</a:t>
              </a:r>
              <a:r>
                <a:rPr lang="en-US" sz="1400" dirty="0" smtClean="0">
                  <a:solidFill>
                    <a:srgbClr val="0000FF"/>
                  </a:solidFill>
                </a:rPr>
                <a:t> 37&gt;30</a:t>
              </a:r>
              <a:endParaRPr lang="en-GB" sz="1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990600" y="365760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33800" y="41910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r>
              <a:rPr lang="ro-RO" dirty="0" smtClean="0"/>
              <a:t>,</a:t>
            </a:r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267200" y="419100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0" y="41910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0,017893</a:t>
            </a:r>
            <a:endParaRPr lang="en-US" dirty="0"/>
          </a:p>
        </p:txBody>
      </p:sp>
      <p:grpSp>
        <p:nvGrpSpPr>
          <p:cNvPr id="40" name="Group 40"/>
          <p:cNvGrpSpPr/>
          <p:nvPr/>
        </p:nvGrpSpPr>
        <p:grpSpPr>
          <a:xfrm>
            <a:off x="4648200" y="4724400"/>
            <a:ext cx="1676400" cy="1219200"/>
            <a:chOff x="1331640" y="3789040"/>
            <a:chExt cx="1206991" cy="1162983"/>
          </a:xfrm>
        </p:grpSpPr>
        <p:sp>
          <p:nvSpPr>
            <p:cNvPr id="41" name="Cloud Callout 40"/>
            <p:cNvSpPr/>
            <p:nvPr/>
          </p:nvSpPr>
          <p:spPr>
            <a:xfrm>
              <a:off x="1331640" y="3789040"/>
              <a:ext cx="1152128" cy="1162983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88900" y="3920040"/>
              <a:ext cx="1149731" cy="70460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0,02&gt;0,017893</a:t>
              </a:r>
            </a:p>
            <a:p>
              <a:pPr algn="ctr"/>
              <a:r>
                <a:rPr lang="en-US" sz="1400" dirty="0" err="1" smtClean="0">
                  <a:solidFill>
                    <a:srgbClr val="0000FF"/>
                  </a:solidFill>
                </a:rPr>
                <a:t>deoarece</a:t>
              </a:r>
              <a:r>
                <a:rPr lang="en-US" sz="1400" dirty="0" smtClean="0">
                  <a:solidFill>
                    <a:srgbClr val="0000FF"/>
                  </a:solidFill>
                </a:rPr>
                <a:t> 20000&gt;17893</a:t>
              </a:r>
              <a:endParaRPr lang="en-GB" sz="1400" dirty="0">
                <a:solidFill>
                  <a:srgbClr val="0000FF"/>
                </a:solidFill>
              </a:endParaRPr>
            </a:p>
          </p:txBody>
        </p:sp>
      </p:grpSp>
      <p:pic>
        <p:nvPicPr>
          <p:cNvPr id="43" name="Picture 2" descr="http://www.ravica.com/blog/wp-content/uploads/2009/12/Warning-sig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447800"/>
            <a:ext cx="760849" cy="63404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  <p:bldP spid="12" grpId="0"/>
      <p:bldP spid="14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 animBg="1"/>
      <p:bldP spid="32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6858000" cy="461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953000"/>
            <a:ext cx="60388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74800" y="2852738"/>
            <a:ext cx="5857875" cy="633412"/>
            <a:chOff x="1292" y="2137"/>
            <a:chExt cx="3040" cy="317"/>
          </a:xfrm>
        </p:grpSpPr>
        <p:sp>
          <p:nvSpPr>
            <p:cNvPr id="126989" name="Line 13"/>
            <p:cNvSpPr>
              <a:spLocks noChangeShapeType="1"/>
            </p:cNvSpPr>
            <p:nvPr/>
          </p:nvSpPr>
          <p:spPr bwMode="auto">
            <a:xfrm>
              <a:off x="1292" y="2387"/>
              <a:ext cx="3040" cy="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519" y="2137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  <a:solidFill>
                    <a:srgbClr val="0000CC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565" y="2341"/>
              <a:ext cx="2494" cy="113"/>
              <a:chOff x="567" y="2341"/>
              <a:chExt cx="4241" cy="93"/>
            </a:xfrm>
          </p:grpSpPr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2880" y="2341"/>
                <a:ext cx="1928" cy="93"/>
                <a:chOff x="1927" y="2341"/>
                <a:chExt cx="1928" cy="93"/>
              </a:xfrm>
            </p:grpSpPr>
            <p:sp>
              <p:nvSpPr>
                <p:cNvPr id="126993" name="Line 17"/>
                <p:cNvSpPr>
                  <a:spLocks noChangeShapeType="1"/>
                </p:cNvSpPr>
                <p:nvPr/>
              </p:nvSpPr>
              <p:spPr bwMode="auto">
                <a:xfrm>
                  <a:off x="2698" y="2343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994" name="Line 18"/>
                <p:cNvSpPr>
                  <a:spLocks noChangeShapeType="1"/>
                </p:cNvSpPr>
                <p:nvPr/>
              </p:nvSpPr>
              <p:spPr bwMode="auto">
                <a:xfrm>
                  <a:off x="3084" y="2342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995" name="Line 19"/>
                <p:cNvSpPr>
                  <a:spLocks noChangeShapeType="1"/>
                </p:cNvSpPr>
                <p:nvPr/>
              </p:nvSpPr>
              <p:spPr bwMode="auto">
                <a:xfrm>
                  <a:off x="3470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996" name="Line 20"/>
                <p:cNvSpPr>
                  <a:spLocks noChangeShapeType="1"/>
                </p:cNvSpPr>
                <p:nvPr/>
              </p:nvSpPr>
              <p:spPr bwMode="auto">
                <a:xfrm>
                  <a:off x="3855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997" name="Line 21"/>
                <p:cNvSpPr>
                  <a:spLocks noChangeShapeType="1"/>
                </p:cNvSpPr>
                <p:nvPr/>
              </p:nvSpPr>
              <p:spPr bwMode="auto">
                <a:xfrm>
                  <a:off x="2313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998" name="Line 22"/>
                <p:cNvSpPr>
                  <a:spLocks noChangeShapeType="1"/>
                </p:cNvSpPr>
                <p:nvPr/>
              </p:nvSpPr>
              <p:spPr bwMode="auto">
                <a:xfrm>
                  <a:off x="1927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567" y="2341"/>
                <a:ext cx="1928" cy="93"/>
                <a:chOff x="1927" y="2341"/>
                <a:chExt cx="1928" cy="93"/>
              </a:xfrm>
            </p:grpSpPr>
            <p:sp>
              <p:nvSpPr>
                <p:cNvPr id="127000" name="Line 24"/>
                <p:cNvSpPr>
                  <a:spLocks noChangeShapeType="1"/>
                </p:cNvSpPr>
                <p:nvPr/>
              </p:nvSpPr>
              <p:spPr bwMode="auto">
                <a:xfrm>
                  <a:off x="2698" y="2343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01" name="Line 25"/>
                <p:cNvSpPr>
                  <a:spLocks noChangeShapeType="1"/>
                </p:cNvSpPr>
                <p:nvPr/>
              </p:nvSpPr>
              <p:spPr bwMode="auto">
                <a:xfrm>
                  <a:off x="3084" y="2342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02" name="Line 26"/>
                <p:cNvSpPr>
                  <a:spLocks noChangeShapeType="1"/>
                </p:cNvSpPr>
                <p:nvPr/>
              </p:nvSpPr>
              <p:spPr bwMode="auto">
                <a:xfrm>
                  <a:off x="3470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03" name="Line 27"/>
                <p:cNvSpPr>
                  <a:spLocks noChangeShapeType="1"/>
                </p:cNvSpPr>
                <p:nvPr/>
              </p:nvSpPr>
              <p:spPr bwMode="auto">
                <a:xfrm>
                  <a:off x="3855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04" name="Line 28"/>
                <p:cNvSpPr>
                  <a:spLocks noChangeShapeType="1"/>
                </p:cNvSpPr>
                <p:nvPr/>
              </p:nvSpPr>
              <p:spPr bwMode="auto">
                <a:xfrm>
                  <a:off x="2313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05" name="Line 29"/>
                <p:cNvSpPr>
                  <a:spLocks noChangeShapeType="1"/>
                </p:cNvSpPr>
                <p:nvPr/>
              </p:nvSpPr>
              <p:spPr bwMode="auto">
                <a:xfrm>
                  <a:off x="1927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700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757" y="2158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 dirty="0"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  <a:solidFill>
                    <a:srgbClr val="0000CC"/>
                  </a:solidFill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6" name="Group 223"/>
          <p:cNvGrpSpPr>
            <a:grpSpLocks/>
          </p:cNvGrpSpPr>
          <p:nvPr/>
        </p:nvGrpSpPr>
        <p:grpSpPr bwMode="auto">
          <a:xfrm>
            <a:off x="1933575" y="3573463"/>
            <a:ext cx="611188" cy="862012"/>
            <a:chOff x="1225" y="2418"/>
            <a:chExt cx="385" cy="543"/>
          </a:xfrm>
        </p:grpSpPr>
        <p:sp>
          <p:nvSpPr>
            <p:cNvPr id="127008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225" y="2761"/>
              <a:ext cx="275" cy="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28575">
                    <a:solidFill>
                      <a:srgbClr val="006600"/>
                    </a:solidFill>
                    <a:round/>
                    <a:headEnd/>
                    <a:tailEnd/>
                  </a:ln>
                  <a:solidFill>
                    <a:srgbClr val="005C00"/>
                  </a:solidFill>
                  <a:latin typeface="Times New Roman"/>
                  <a:cs typeface="Times New Roman"/>
                </a:rPr>
                <a:t>3,1</a:t>
              </a:r>
            </a:p>
          </p:txBody>
        </p:sp>
        <p:sp>
          <p:nvSpPr>
            <p:cNvPr id="127010" name="Line 34"/>
            <p:cNvSpPr>
              <a:spLocks noChangeShapeType="1"/>
            </p:cNvSpPr>
            <p:nvPr/>
          </p:nvSpPr>
          <p:spPr bwMode="auto">
            <a:xfrm flipV="1">
              <a:off x="1390" y="2418"/>
              <a:ext cx="220" cy="314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4"/>
          <p:cNvGrpSpPr>
            <a:grpSpLocks/>
          </p:cNvGrpSpPr>
          <p:nvPr/>
        </p:nvGrpSpPr>
        <p:grpSpPr bwMode="auto">
          <a:xfrm>
            <a:off x="2978150" y="3559175"/>
            <a:ext cx="568325" cy="862013"/>
            <a:chOff x="1885" y="2418"/>
            <a:chExt cx="358" cy="543"/>
          </a:xfrm>
        </p:grpSpPr>
        <p:sp>
          <p:nvSpPr>
            <p:cNvPr id="127009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968" y="2761"/>
              <a:ext cx="275" cy="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28575">
                    <a:solidFill>
                      <a:srgbClr val="006600"/>
                    </a:solidFill>
                    <a:round/>
                    <a:headEnd/>
                    <a:tailEnd/>
                  </a:ln>
                  <a:solidFill>
                    <a:srgbClr val="005C00"/>
                  </a:solidFill>
                  <a:latin typeface="Times New Roman"/>
                  <a:cs typeface="Times New Roman"/>
                </a:rPr>
                <a:t>3,2</a:t>
              </a:r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 flipH="1" flipV="1">
              <a:off x="1885" y="2418"/>
              <a:ext cx="220" cy="314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1547813" y="1844675"/>
            <a:ext cx="5857875" cy="633413"/>
            <a:chOff x="1292" y="2137"/>
            <a:chExt cx="3040" cy="317"/>
          </a:xfrm>
        </p:grpSpPr>
        <p:sp>
          <p:nvSpPr>
            <p:cNvPr id="127013" name="Line 37"/>
            <p:cNvSpPr>
              <a:spLocks noChangeShapeType="1"/>
            </p:cNvSpPr>
            <p:nvPr/>
          </p:nvSpPr>
          <p:spPr bwMode="auto">
            <a:xfrm>
              <a:off x="1292" y="2387"/>
              <a:ext cx="3040" cy="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4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519" y="2137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  <a:solidFill>
                    <a:srgbClr val="0000CC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565" y="2341"/>
              <a:ext cx="2494" cy="113"/>
              <a:chOff x="567" y="2341"/>
              <a:chExt cx="4241" cy="93"/>
            </a:xfrm>
          </p:grpSpPr>
          <p:grpSp>
            <p:nvGrpSpPr>
              <p:cNvPr id="10" name="Group 40"/>
              <p:cNvGrpSpPr>
                <a:grpSpLocks/>
              </p:cNvGrpSpPr>
              <p:nvPr/>
            </p:nvGrpSpPr>
            <p:grpSpPr bwMode="auto">
              <a:xfrm>
                <a:off x="2880" y="2341"/>
                <a:ext cx="1928" cy="93"/>
                <a:chOff x="1927" y="2341"/>
                <a:chExt cx="1928" cy="93"/>
              </a:xfrm>
            </p:grpSpPr>
            <p:sp>
              <p:nvSpPr>
                <p:cNvPr id="127017" name="Line 41"/>
                <p:cNvSpPr>
                  <a:spLocks noChangeShapeType="1"/>
                </p:cNvSpPr>
                <p:nvPr/>
              </p:nvSpPr>
              <p:spPr bwMode="auto">
                <a:xfrm>
                  <a:off x="2698" y="2343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18" name="Line 42"/>
                <p:cNvSpPr>
                  <a:spLocks noChangeShapeType="1"/>
                </p:cNvSpPr>
                <p:nvPr/>
              </p:nvSpPr>
              <p:spPr bwMode="auto">
                <a:xfrm>
                  <a:off x="3084" y="2342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19" name="Line 43"/>
                <p:cNvSpPr>
                  <a:spLocks noChangeShapeType="1"/>
                </p:cNvSpPr>
                <p:nvPr/>
              </p:nvSpPr>
              <p:spPr bwMode="auto">
                <a:xfrm>
                  <a:off x="3470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0" name="Line 44"/>
                <p:cNvSpPr>
                  <a:spLocks noChangeShapeType="1"/>
                </p:cNvSpPr>
                <p:nvPr/>
              </p:nvSpPr>
              <p:spPr bwMode="auto">
                <a:xfrm>
                  <a:off x="3855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1" name="Line 45"/>
                <p:cNvSpPr>
                  <a:spLocks noChangeShapeType="1"/>
                </p:cNvSpPr>
                <p:nvPr/>
              </p:nvSpPr>
              <p:spPr bwMode="auto">
                <a:xfrm>
                  <a:off x="2313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2" name="Line 46"/>
                <p:cNvSpPr>
                  <a:spLocks noChangeShapeType="1"/>
                </p:cNvSpPr>
                <p:nvPr/>
              </p:nvSpPr>
              <p:spPr bwMode="auto">
                <a:xfrm>
                  <a:off x="1927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7"/>
              <p:cNvGrpSpPr>
                <a:grpSpLocks/>
              </p:cNvGrpSpPr>
              <p:nvPr/>
            </p:nvGrpSpPr>
            <p:grpSpPr bwMode="auto">
              <a:xfrm>
                <a:off x="567" y="2341"/>
                <a:ext cx="1928" cy="93"/>
                <a:chOff x="1927" y="2341"/>
                <a:chExt cx="1928" cy="93"/>
              </a:xfrm>
            </p:grpSpPr>
            <p:sp>
              <p:nvSpPr>
                <p:cNvPr id="127024" name="Line 48"/>
                <p:cNvSpPr>
                  <a:spLocks noChangeShapeType="1"/>
                </p:cNvSpPr>
                <p:nvPr/>
              </p:nvSpPr>
              <p:spPr bwMode="auto">
                <a:xfrm>
                  <a:off x="2698" y="2343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5" name="Line 49"/>
                <p:cNvSpPr>
                  <a:spLocks noChangeShapeType="1"/>
                </p:cNvSpPr>
                <p:nvPr/>
              </p:nvSpPr>
              <p:spPr bwMode="auto">
                <a:xfrm>
                  <a:off x="3084" y="2342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6" name="Line 50"/>
                <p:cNvSpPr>
                  <a:spLocks noChangeShapeType="1"/>
                </p:cNvSpPr>
                <p:nvPr/>
              </p:nvSpPr>
              <p:spPr bwMode="auto">
                <a:xfrm>
                  <a:off x="3470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7" name="Line 51"/>
                <p:cNvSpPr>
                  <a:spLocks noChangeShapeType="1"/>
                </p:cNvSpPr>
                <p:nvPr/>
              </p:nvSpPr>
              <p:spPr bwMode="auto">
                <a:xfrm>
                  <a:off x="3855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8" name="Line 52"/>
                <p:cNvSpPr>
                  <a:spLocks noChangeShapeType="1"/>
                </p:cNvSpPr>
                <p:nvPr/>
              </p:nvSpPr>
              <p:spPr bwMode="auto">
                <a:xfrm>
                  <a:off x="2313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29" name="Line 53"/>
                <p:cNvSpPr>
                  <a:spLocks noChangeShapeType="1"/>
                </p:cNvSpPr>
                <p:nvPr/>
              </p:nvSpPr>
              <p:spPr bwMode="auto">
                <a:xfrm>
                  <a:off x="1927" y="2341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7030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3771" y="2167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 dirty="0"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  <a:solidFill>
                    <a:srgbClr val="0000CC"/>
                  </a:solidFill>
                  <a:latin typeface="Times New Roman"/>
                  <a:cs typeface="Times New Roman"/>
                </a:rPr>
                <a:t>4</a:t>
              </a:r>
            </a:p>
          </p:txBody>
        </p:sp>
      </p:grpSp>
      <p:sp>
        <p:nvSpPr>
          <p:cNvPr id="127047" name="Line 71"/>
          <p:cNvSpPr>
            <a:spLocks noChangeShapeType="1"/>
          </p:cNvSpPr>
          <p:nvPr/>
        </p:nvSpPr>
        <p:spPr bwMode="auto">
          <a:xfrm>
            <a:off x="2546350" y="3365500"/>
            <a:ext cx="438150" cy="0"/>
          </a:xfrm>
          <a:prstGeom prst="line">
            <a:avLst/>
          </a:prstGeom>
          <a:noFill/>
          <a:ln w="76200">
            <a:solidFill>
              <a:srgbClr val="005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2882899" y="4854985"/>
            <a:ext cx="2451345" cy="398050"/>
            <a:chOff x="3220" y="2642"/>
            <a:chExt cx="1272" cy="199"/>
          </a:xfrm>
        </p:grpSpPr>
        <p:sp>
          <p:nvSpPr>
            <p:cNvPr id="127052" name="WordArt 76"/>
            <p:cNvSpPr>
              <a:spLocks noChangeArrowheads="1" noChangeShapeType="1" noTextEdit="1"/>
            </p:cNvSpPr>
            <p:nvPr/>
          </p:nvSpPr>
          <p:spPr bwMode="auto">
            <a:xfrm>
              <a:off x="4156" y="2642"/>
              <a:ext cx="336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 dirty="0" smtClean="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3,162</a:t>
              </a:r>
              <a:endParaRPr lang="en-US" sz="800" kern="10" dirty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81"/>
            <p:cNvGrpSpPr>
              <a:grpSpLocks/>
            </p:cNvGrpSpPr>
            <p:nvPr/>
          </p:nvGrpSpPr>
          <p:grpSpPr bwMode="auto">
            <a:xfrm>
              <a:off x="3220" y="2704"/>
              <a:ext cx="771" cy="137"/>
              <a:chOff x="453" y="3135"/>
              <a:chExt cx="340" cy="159"/>
            </a:xfrm>
          </p:grpSpPr>
          <p:sp>
            <p:nvSpPr>
              <p:cNvPr id="127058" name="Line 82"/>
              <p:cNvSpPr>
                <a:spLocks noChangeShapeType="1"/>
              </p:cNvSpPr>
              <p:nvPr/>
            </p:nvSpPr>
            <p:spPr bwMode="auto">
              <a:xfrm>
                <a:off x="453" y="3135"/>
                <a:ext cx="0" cy="15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59" name="Line 83"/>
              <p:cNvSpPr>
                <a:spLocks noChangeShapeType="1"/>
              </p:cNvSpPr>
              <p:nvPr/>
            </p:nvSpPr>
            <p:spPr bwMode="auto">
              <a:xfrm>
                <a:off x="453" y="3135"/>
                <a:ext cx="3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" name="Group 86"/>
          <p:cNvGrpSpPr>
            <a:grpSpLocks/>
          </p:cNvGrpSpPr>
          <p:nvPr/>
        </p:nvGrpSpPr>
        <p:grpSpPr bwMode="auto">
          <a:xfrm>
            <a:off x="1804988" y="5387975"/>
            <a:ext cx="1003300" cy="633413"/>
            <a:chOff x="1565" y="3816"/>
            <a:chExt cx="521" cy="317"/>
          </a:xfrm>
        </p:grpSpPr>
        <p:sp>
          <p:nvSpPr>
            <p:cNvPr id="127063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1565" y="3997"/>
              <a:ext cx="272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 dirty="0"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latin typeface="Times New Roman"/>
                  <a:cs typeface="Times New Roman"/>
                </a:rPr>
                <a:t>3,16</a:t>
              </a:r>
            </a:p>
          </p:txBody>
        </p:sp>
        <p:grpSp>
          <p:nvGrpSpPr>
            <p:cNvPr id="17" name="Group 88"/>
            <p:cNvGrpSpPr>
              <a:grpSpLocks/>
            </p:cNvGrpSpPr>
            <p:nvPr/>
          </p:nvGrpSpPr>
          <p:grpSpPr bwMode="auto">
            <a:xfrm>
              <a:off x="1859" y="3816"/>
              <a:ext cx="227" cy="249"/>
              <a:chOff x="1406" y="3725"/>
              <a:chExt cx="363" cy="159"/>
            </a:xfrm>
          </p:grpSpPr>
          <p:sp>
            <p:nvSpPr>
              <p:cNvPr id="127065" name="Line 89"/>
              <p:cNvSpPr>
                <a:spLocks noChangeShapeType="1"/>
              </p:cNvSpPr>
              <p:nvPr/>
            </p:nvSpPr>
            <p:spPr bwMode="auto">
              <a:xfrm flipH="1" flipV="1">
                <a:off x="1768" y="3725"/>
                <a:ext cx="1" cy="159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66" name="Line 90"/>
              <p:cNvSpPr>
                <a:spLocks noChangeShapeType="1"/>
              </p:cNvSpPr>
              <p:nvPr/>
            </p:nvSpPr>
            <p:spPr bwMode="auto">
              <a:xfrm flipH="1">
                <a:off x="1406" y="3884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91"/>
          <p:cNvGrpSpPr>
            <a:grpSpLocks/>
          </p:cNvGrpSpPr>
          <p:nvPr/>
        </p:nvGrpSpPr>
        <p:grpSpPr bwMode="auto">
          <a:xfrm>
            <a:off x="2951163" y="5387975"/>
            <a:ext cx="1004887" cy="633413"/>
            <a:chOff x="2290" y="3816"/>
            <a:chExt cx="522" cy="317"/>
          </a:xfrm>
        </p:grpSpPr>
        <p:sp>
          <p:nvSpPr>
            <p:cNvPr id="127068" name="WordArt 92"/>
            <p:cNvSpPr>
              <a:spLocks noChangeArrowheads="1" noChangeShapeType="1" noTextEdit="1"/>
            </p:cNvSpPr>
            <p:nvPr/>
          </p:nvSpPr>
          <p:spPr bwMode="auto">
            <a:xfrm>
              <a:off x="2540" y="3997"/>
              <a:ext cx="272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latin typeface="Times New Roman"/>
                  <a:cs typeface="Times New Roman"/>
                </a:rPr>
                <a:t>3,17</a:t>
              </a:r>
            </a:p>
          </p:txBody>
        </p:sp>
        <p:grpSp>
          <p:nvGrpSpPr>
            <p:cNvPr id="19" name="Group 93"/>
            <p:cNvGrpSpPr>
              <a:grpSpLocks/>
            </p:cNvGrpSpPr>
            <p:nvPr/>
          </p:nvGrpSpPr>
          <p:grpSpPr bwMode="auto">
            <a:xfrm flipH="1">
              <a:off x="2290" y="3816"/>
              <a:ext cx="227" cy="249"/>
              <a:chOff x="1406" y="3725"/>
              <a:chExt cx="363" cy="159"/>
            </a:xfrm>
          </p:grpSpPr>
          <p:sp>
            <p:nvSpPr>
              <p:cNvPr id="127070" name="Line 94"/>
              <p:cNvSpPr>
                <a:spLocks noChangeShapeType="1"/>
              </p:cNvSpPr>
              <p:nvPr/>
            </p:nvSpPr>
            <p:spPr bwMode="auto">
              <a:xfrm flipH="1" flipV="1">
                <a:off x="1768" y="3725"/>
                <a:ext cx="1" cy="159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71" name="Line 95"/>
              <p:cNvSpPr>
                <a:spLocks noChangeShapeType="1"/>
              </p:cNvSpPr>
              <p:nvPr/>
            </p:nvSpPr>
            <p:spPr bwMode="auto">
              <a:xfrm flipH="1">
                <a:off x="1406" y="3884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2016125" y="5229225"/>
            <a:ext cx="1485900" cy="134938"/>
            <a:chOff x="3061" y="3272"/>
            <a:chExt cx="771" cy="68"/>
          </a:xfrm>
        </p:grpSpPr>
        <p:grpSp>
          <p:nvGrpSpPr>
            <p:cNvPr id="21" name="Group 97"/>
            <p:cNvGrpSpPr>
              <a:grpSpLocks/>
            </p:cNvGrpSpPr>
            <p:nvPr/>
          </p:nvGrpSpPr>
          <p:grpSpPr bwMode="auto">
            <a:xfrm flipV="1">
              <a:off x="3061" y="3272"/>
              <a:ext cx="771" cy="68"/>
              <a:chOff x="567" y="2341"/>
              <a:chExt cx="4241" cy="93"/>
            </a:xfrm>
          </p:grpSpPr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2880" y="2341"/>
                <a:ext cx="1928" cy="93"/>
                <a:chOff x="1927" y="2341"/>
                <a:chExt cx="1928" cy="93"/>
              </a:xfrm>
            </p:grpSpPr>
            <p:sp>
              <p:nvSpPr>
                <p:cNvPr id="127075" name="Line 99"/>
                <p:cNvSpPr>
                  <a:spLocks noChangeShapeType="1"/>
                </p:cNvSpPr>
                <p:nvPr/>
              </p:nvSpPr>
              <p:spPr bwMode="auto">
                <a:xfrm>
                  <a:off x="2698" y="2343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76" name="Line 100"/>
                <p:cNvSpPr>
                  <a:spLocks noChangeShapeType="1"/>
                </p:cNvSpPr>
                <p:nvPr/>
              </p:nvSpPr>
              <p:spPr bwMode="auto">
                <a:xfrm>
                  <a:off x="3084" y="2342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77" name="Line 101"/>
                <p:cNvSpPr>
                  <a:spLocks noChangeShapeType="1"/>
                </p:cNvSpPr>
                <p:nvPr/>
              </p:nvSpPr>
              <p:spPr bwMode="auto">
                <a:xfrm>
                  <a:off x="3470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78" name="Line 102"/>
                <p:cNvSpPr>
                  <a:spLocks noChangeShapeType="1"/>
                </p:cNvSpPr>
                <p:nvPr/>
              </p:nvSpPr>
              <p:spPr bwMode="auto">
                <a:xfrm>
                  <a:off x="3855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79" name="Line 103"/>
                <p:cNvSpPr>
                  <a:spLocks noChangeShapeType="1"/>
                </p:cNvSpPr>
                <p:nvPr/>
              </p:nvSpPr>
              <p:spPr bwMode="auto">
                <a:xfrm>
                  <a:off x="2313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0" name="Line 104"/>
                <p:cNvSpPr>
                  <a:spLocks noChangeShapeType="1"/>
                </p:cNvSpPr>
                <p:nvPr/>
              </p:nvSpPr>
              <p:spPr bwMode="auto">
                <a:xfrm>
                  <a:off x="1927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05"/>
              <p:cNvGrpSpPr>
                <a:grpSpLocks/>
              </p:cNvGrpSpPr>
              <p:nvPr/>
            </p:nvGrpSpPr>
            <p:grpSpPr bwMode="auto">
              <a:xfrm>
                <a:off x="567" y="2341"/>
                <a:ext cx="1928" cy="93"/>
                <a:chOff x="1927" y="2341"/>
                <a:chExt cx="1928" cy="93"/>
              </a:xfrm>
            </p:grpSpPr>
            <p:sp>
              <p:nvSpPr>
                <p:cNvPr id="127082" name="Line 106"/>
                <p:cNvSpPr>
                  <a:spLocks noChangeShapeType="1"/>
                </p:cNvSpPr>
                <p:nvPr/>
              </p:nvSpPr>
              <p:spPr bwMode="auto">
                <a:xfrm>
                  <a:off x="2698" y="2343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3" name="Line 107"/>
                <p:cNvSpPr>
                  <a:spLocks noChangeShapeType="1"/>
                </p:cNvSpPr>
                <p:nvPr/>
              </p:nvSpPr>
              <p:spPr bwMode="auto">
                <a:xfrm>
                  <a:off x="3084" y="2342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4" name="Line 108"/>
                <p:cNvSpPr>
                  <a:spLocks noChangeShapeType="1"/>
                </p:cNvSpPr>
                <p:nvPr/>
              </p:nvSpPr>
              <p:spPr bwMode="auto">
                <a:xfrm>
                  <a:off x="3470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5" name="Line 109"/>
                <p:cNvSpPr>
                  <a:spLocks noChangeShapeType="1"/>
                </p:cNvSpPr>
                <p:nvPr/>
              </p:nvSpPr>
              <p:spPr bwMode="auto">
                <a:xfrm>
                  <a:off x="3855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6" name="Line 110"/>
                <p:cNvSpPr>
                  <a:spLocks noChangeShapeType="1"/>
                </p:cNvSpPr>
                <p:nvPr/>
              </p:nvSpPr>
              <p:spPr bwMode="auto">
                <a:xfrm>
                  <a:off x="2313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87" name="Line 111"/>
                <p:cNvSpPr>
                  <a:spLocks noChangeShapeType="1"/>
                </p:cNvSpPr>
                <p:nvPr/>
              </p:nvSpPr>
              <p:spPr bwMode="auto">
                <a:xfrm>
                  <a:off x="1927" y="234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5C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7088" name="Line 112"/>
            <p:cNvSpPr>
              <a:spLocks noChangeShapeType="1"/>
            </p:cNvSpPr>
            <p:nvPr/>
          </p:nvSpPr>
          <p:spPr bwMode="auto">
            <a:xfrm>
              <a:off x="3061" y="3294"/>
              <a:ext cx="771" cy="0"/>
            </a:xfrm>
            <a:prstGeom prst="line">
              <a:avLst/>
            </a:prstGeom>
            <a:noFill/>
            <a:ln w="38100">
              <a:solidFill>
                <a:srgbClr val="005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7089" name="Line 113"/>
          <p:cNvSpPr>
            <a:spLocks noChangeShapeType="1"/>
          </p:cNvSpPr>
          <p:nvPr/>
        </p:nvSpPr>
        <p:spPr bwMode="auto">
          <a:xfrm>
            <a:off x="2025650" y="4546600"/>
            <a:ext cx="0" cy="636588"/>
          </a:xfrm>
          <a:prstGeom prst="line">
            <a:avLst/>
          </a:prstGeom>
          <a:noFill/>
          <a:ln w="19050">
            <a:solidFill>
              <a:srgbClr val="005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0" name="Line 114"/>
          <p:cNvSpPr>
            <a:spLocks noChangeShapeType="1"/>
          </p:cNvSpPr>
          <p:nvPr/>
        </p:nvSpPr>
        <p:spPr bwMode="auto">
          <a:xfrm>
            <a:off x="3502025" y="4537075"/>
            <a:ext cx="0" cy="635000"/>
          </a:xfrm>
          <a:prstGeom prst="line">
            <a:avLst/>
          </a:prstGeom>
          <a:noFill/>
          <a:ln w="19050">
            <a:solidFill>
              <a:srgbClr val="005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100" name="WordArt 124"/>
          <p:cNvSpPr>
            <a:spLocks noChangeArrowheads="1" noChangeShapeType="1" noTextEdit="1"/>
          </p:cNvSpPr>
          <p:nvPr/>
        </p:nvSpPr>
        <p:spPr bwMode="auto">
          <a:xfrm>
            <a:off x="2133708" y="175280"/>
            <a:ext cx="228492" cy="53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8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7201" name="Line 225"/>
          <p:cNvSpPr>
            <a:spLocks noChangeShapeType="1"/>
          </p:cNvSpPr>
          <p:nvPr/>
        </p:nvSpPr>
        <p:spPr bwMode="auto">
          <a:xfrm flipH="1">
            <a:off x="2771775" y="1484313"/>
            <a:ext cx="323850" cy="828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" name="WordArt 129"/>
          <p:cNvSpPr>
            <a:spLocks noChangeArrowheads="1" noChangeShapeType="1" noTextEdit="1"/>
          </p:cNvSpPr>
          <p:nvPr/>
        </p:nvSpPr>
        <p:spPr bwMode="auto">
          <a:xfrm>
            <a:off x="228601" y="1524000"/>
            <a:ext cx="761999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800" kern="10" dirty="0" smtClean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3,162</a:t>
            </a:r>
            <a:endParaRPr lang="en-US" sz="8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57200" y="609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 smtClean="0">
                <a:solidFill>
                  <a:srgbClr val="92D050"/>
                </a:solidFill>
              </a:rPr>
              <a:t>Reprezentarea pe axă a fracţiilor zecimale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2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12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47" grpId="0" animBg="1"/>
      <p:bldP spid="127089" grpId="0" animBg="1"/>
      <p:bldP spid="127090" grpId="0" animBg="1"/>
      <p:bldP spid="1272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08" name="Text Box 180"/>
          <p:cNvSpPr txBox="1">
            <a:spLocks noChangeArrowheads="1"/>
          </p:cNvSpPr>
          <p:nvPr/>
        </p:nvSpPr>
        <p:spPr bwMode="auto">
          <a:xfrm>
            <a:off x="685800" y="1676400"/>
            <a:ext cx="307340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/>
              <a:t> </a:t>
            </a:r>
            <a:r>
              <a:rPr lang="ro-RO" sz="2000" b="1" dirty="0" smtClean="0">
                <a:solidFill>
                  <a:srgbClr val="660066"/>
                </a:solidFill>
              </a:rPr>
              <a:t>3</a:t>
            </a:r>
            <a:r>
              <a:rPr lang="en-US" sz="2000" b="1" dirty="0">
                <a:solidFill>
                  <a:srgbClr val="660066"/>
                </a:solidFill>
              </a:rPr>
              <a:t>&lt; </a:t>
            </a:r>
            <a:r>
              <a:rPr lang="ro-RO" sz="2000" b="1" dirty="0" smtClean="0">
                <a:solidFill>
                  <a:srgbClr val="660066"/>
                </a:solidFill>
              </a:rPr>
              <a:t>3,162</a:t>
            </a:r>
            <a:r>
              <a:rPr lang="en-US" sz="2000" b="1" dirty="0" smtClean="0">
                <a:solidFill>
                  <a:srgbClr val="660066"/>
                </a:solidFill>
              </a:rPr>
              <a:t>&lt; 4</a:t>
            </a:r>
            <a:endParaRPr lang="ro-RO" sz="2000" dirty="0">
              <a:solidFill>
                <a:srgbClr val="660066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000" b="1" dirty="0" smtClean="0">
                <a:solidFill>
                  <a:srgbClr val="660066"/>
                </a:solidFill>
              </a:rPr>
              <a:t>3,1</a:t>
            </a:r>
            <a:r>
              <a:rPr lang="en-US" sz="2000" b="1" dirty="0">
                <a:solidFill>
                  <a:srgbClr val="660066"/>
                </a:solidFill>
              </a:rPr>
              <a:t>&lt; </a:t>
            </a:r>
            <a:r>
              <a:rPr lang="ro-RO" sz="2000" b="1" dirty="0" smtClean="0">
                <a:solidFill>
                  <a:srgbClr val="660066"/>
                </a:solidFill>
              </a:rPr>
              <a:t>3,164</a:t>
            </a:r>
            <a:r>
              <a:rPr lang="en-US" sz="2000" b="1" dirty="0" smtClean="0">
                <a:solidFill>
                  <a:srgbClr val="660066"/>
                </a:solidFill>
              </a:rPr>
              <a:t>&lt; 3,2</a:t>
            </a:r>
            <a:endParaRPr lang="ro-RO" sz="2000" b="1" dirty="0">
              <a:solidFill>
                <a:srgbClr val="660066"/>
              </a:solidFill>
            </a:endParaRPr>
          </a:p>
          <a:p>
            <a:pPr algn="l">
              <a:spcBef>
                <a:spcPct val="50000"/>
              </a:spcBef>
            </a:pPr>
            <a:endParaRPr lang="ro-RO" sz="1000" dirty="0">
              <a:solidFill>
                <a:srgbClr val="660066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rgbClr val="660066"/>
                </a:solidFill>
              </a:rPr>
              <a:t>3,16&lt; </a:t>
            </a:r>
            <a:r>
              <a:rPr lang="ro-RO" sz="2000" b="1" dirty="0" smtClean="0">
                <a:solidFill>
                  <a:srgbClr val="660066"/>
                </a:solidFill>
              </a:rPr>
              <a:t>3,164</a:t>
            </a:r>
            <a:r>
              <a:rPr lang="en-US" sz="2000" b="1" dirty="0" smtClean="0">
                <a:solidFill>
                  <a:srgbClr val="660066"/>
                </a:solidFill>
              </a:rPr>
              <a:t>&lt; </a:t>
            </a:r>
            <a:r>
              <a:rPr lang="en-US" sz="2000" b="1" dirty="0">
                <a:solidFill>
                  <a:srgbClr val="660066"/>
                </a:solidFill>
              </a:rPr>
              <a:t>3,17</a:t>
            </a:r>
          </a:p>
        </p:txBody>
      </p:sp>
      <p:grpSp>
        <p:nvGrpSpPr>
          <p:cNvPr id="7" name="Group 221"/>
          <p:cNvGrpSpPr>
            <a:grpSpLocks/>
          </p:cNvGrpSpPr>
          <p:nvPr/>
        </p:nvGrpSpPr>
        <p:grpSpPr bwMode="auto">
          <a:xfrm>
            <a:off x="3505200" y="1752600"/>
            <a:ext cx="4933950" cy="431800"/>
            <a:chOff x="2494" y="1570"/>
            <a:chExt cx="3108" cy="272"/>
          </a:xfrm>
        </p:grpSpPr>
        <p:sp>
          <p:nvSpPr>
            <p:cNvPr id="125147" name="AutoShape 219"/>
            <p:cNvSpPr>
              <a:spLocks noChangeArrowheads="1"/>
            </p:cNvSpPr>
            <p:nvPr/>
          </p:nvSpPr>
          <p:spPr bwMode="auto">
            <a:xfrm>
              <a:off x="2767" y="1570"/>
              <a:ext cx="2835" cy="27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solidFill>
                <a:srgbClr val="005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o-RO" sz="1600" b="1" dirty="0">
                  <a:solidFill>
                    <a:srgbClr val="005C00"/>
                  </a:solidFill>
                </a:rPr>
                <a:t>încadrare prin aproximare la unităţi</a:t>
              </a:r>
              <a:endParaRPr lang="en-US" sz="1600" b="1" dirty="0">
                <a:solidFill>
                  <a:srgbClr val="005C00"/>
                </a:solidFill>
              </a:endParaRPr>
            </a:p>
          </p:txBody>
        </p:sp>
        <p:sp>
          <p:nvSpPr>
            <p:cNvPr id="125148" name="Line 220"/>
            <p:cNvSpPr>
              <a:spLocks noChangeShapeType="1"/>
            </p:cNvSpPr>
            <p:nvPr/>
          </p:nvSpPr>
          <p:spPr bwMode="auto">
            <a:xfrm flipH="1">
              <a:off x="2494" y="1706"/>
              <a:ext cx="272" cy="0"/>
            </a:xfrm>
            <a:prstGeom prst="line">
              <a:avLst/>
            </a:prstGeom>
            <a:noFill/>
            <a:ln w="38100">
              <a:solidFill>
                <a:srgbClr val="005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22"/>
          <p:cNvGrpSpPr>
            <a:grpSpLocks/>
          </p:cNvGrpSpPr>
          <p:nvPr/>
        </p:nvGrpSpPr>
        <p:grpSpPr bwMode="auto">
          <a:xfrm>
            <a:off x="3505200" y="2286000"/>
            <a:ext cx="4933950" cy="431800"/>
            <a:chOff x="2494" y="1570"/>
            <a:chExt cx="3108" cy="272"/>
          </a:xfrm>
        </p:grpSpPr>
        <p:sp>
          <p:nvSpPr>
            <p:cNvPr id="125151" name="AutoShape 223"/>
            <p:cNvSpPr>
              <a:spLocks noChangeArrowheads="1"/>
            </p:cNvSpPr>
            <p:nvPr/>
          </p:nvSpPr>
          <p:spPr bwMode="auto">
            <a:xfrm>
              <a:off x="2767" y="1570"/>
              <a:ext cx="2835" cy="27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solidFill>
                <a:srgbClr val="005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o-RO" sz="1600" b="1" dirty="0">
                  <a:solidFill>
                    <a:srgbClr val="005C00"/>
                  </a:solidFill>
                </a:rPr>
                <a:t>încadrare prin aproximare la zecimi</a:t>
              </a:r>
              <a:endParaRPr lang="en-US" sz="1600" b="1" dirty="0">
                <a:solidFill>
                  <a:srgbClr val="005C00"/>
                </a:solidFill>
              </a:endParaRPr>
            </a:p>
          </p:txBody>
        </p:sp>
        <p:sp>
          <p:nvSpPr>
            <p:cNvPr id="125152" name="Line 224"/>
            <p:cNvSpPr>
              <a:spLocks noChangeShapeType="1"/>
            </p:cNvSpPr>
            <p:nvPr/>
          </p:nvSpPr>
          <p:spPr bwMode="auto">
            <a:xfrm flipH="1">
              <a:off x="2494" y="1706"/>
              <a:ext cx="272" cy="0"/>
            </a:xfrm>
            <a:prstGeom prst="line">
              <a:avLst/>
            </a:prstGeom>
            <a:noFill/>
            <a:ln w="38100">
              <a:solidFill>
                <a:srgbClr val="005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25"/>
          <p:cNvGrpSpPr>
            <a:grpSpLocks/>
          </p:cNvGrpSpPr>
          <p:nvPr/>
        </p:nvGrpSpPr>
        <p:grpSpPr bwMode="auto">
          <a:xfrm>
            <a:off x="3505200" y="2895600"/>
            <a:ext cx="4933950" cy="431800"/>
            <a:chOff x="2494" y="1570"/>
            <a:chExt cx="3108" cy="272"/>
          </a:xfrm>
        </p:grpSpPr>
        <p:sp>
          <p:nvSpPr>
            <p:cNvPr id="125154" name="AutoShape 226"/>
            <p:cNvSpPr>
              <a:spLocks noChangeArrowheads="1"/>
            </p:cNvSpPr>
            <p:nvPr/>
          </p:nvSpPr>
          <p:spPr bwMode="auto">
            <a:xfrm>
              <a:off x="2767" y="1570"/>
              <a:ext cx="2835" cy="27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solidFill>
                <a:srgbClr val="005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o-RO" sz="1600" b="1" dirty="0">
                  <a:solidFill>
                    <a:srgbClr val="005C00"/>
                  </a:solidFill>
                </a:rPr>
                <a:t>încadrare prin aproximare la sutimi</a:t>
              </a:r>
              <a:endParaRPr lang="en-US" sz="1600" b="1" dirty="0">
                <a:solidFill>
                  <a:srgbClr val="005C00"/>
                </a:solidFill>
              </a:endParaRPr>
            </a:p>
          </p:txBody>
        </p:sp>
        <p:sp>
          <p:nvSpPr>
            <p:cNvPr id="125155" name="Line 227"/>
            <p:cNvSpPr>
              <a:spLocks noChangeShapeType="1"/>
            </p:cNvSpPr>
            <p:nvPr/>
          </p:nvSpPr>
          <p:spPr bwMode="auto">
            <a:xfrm flipH="1">
              <a:off x="2494" y="1706"/>
              <a:ext cx="272" cy="0"/>
            </a:xfrm>
            <a:prstGeom prst="line">
              <a:avLst/>
            </a:prstGeom>
            <a:noFill/>
            <a:ln w="38100">
              <a:solidFill>
                <a:srgbClr val="005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2209800" y="685800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erdana" pitchFamily="34" charset="0"/>
                <a:cs typeface="Times New Roman"/>
              </a:rPr>
              <a:t>3,162</a:t>
            </a:r>
            <a:endParaRPr lang="en-US" sz="24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Verdana" pitchFamily="34" charset="0"/>
              <a:cs typeface="Times New Roman"/>
            </a:endParaRPr>
          </a:p>
        </p:txBody>
      </p:sp>
      <p:grpSp>
        <p:nvGrpSpPr>
          <p:cNvPr id="42" name="Group 40"/>
          <p:cNvGrpSpPr/>
          <p:nvPr/>
        </p:nvGrpSpPr>
        <p:grpSpPr>
          <a:xfrm>
            <a:off x="2895600" y="3718730"/>
            <a:ext cx="1645965" cy="1234270"/>
            <a:chOff x="1167050" y="3920037"/>
            <a:chExt cx="1185078" cy="1177358"/>
          </a:xfrm>
        </p:grpSpPr>
        <p:sp>
          <p:nvSpPr>
            <p:cNvPr id="43" name="Cloud Callout 42"/>
            <p:cNvSpPr/>
            <p:nvPr/>
          </p:nvSpPr>
          <p:spPr>
            <a:xfrm>
              <a:off x="1167050" y="3934412"/>
              <a:ext cx="1152128" cy="1162983"/>
            </a:xfrm>
            <a:prstGeom prst="cloudCallout">
              <a:avLst>
                <a:gd name="adj1" fmla="val -30809"/>
                <a:gd name="adj2" fmla="val -8174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76777" y="3920037"/>
              <a:ext cx="1075351" cy="76332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endParaRPr lang="ro-RO" sz="1400" dirty="0" smtClean="0">
                <a:solidFill>
                  <a:srgbClr val="660066"/>
                </a:solidFill>
              </a:endParaRPr>
            </a:p>
            <a:p>
              <a:r>
                <a:rPr lang="ro-RO" sz="1600" dirty="0" smtClean="0">
                  <a:solidFill>
                    <a:srgbClr val="660066"/>
                  </a:solidFill>
                </a:rPr>
                <a:t>aproximare</a:t>
              </a:r>
            </a:p>
            <a:p>
              <a:r>
                <a:rPr lang="ro-RO" sz="1600" dirty="0" smtClean="0">
                  <a:solidFill>
                    <a:srgbClr val="660066"/>
                  </a:solidFill>
                </a:rPr>
                <a:t>prin adaos</a:t>
              </a:r>
              <a:endParaRPr lang="en-US" sz="16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45" name="Group 70"/>
          <p:cNvGrpSpPr/>
          <p:nvPr/>
        </p:nvGrpSpPr>
        <p:grpSpPr>
          <a:xfrm>
            <a:off x="228600" y="3886200"/>
            <a:ext cx="1676400" cy="1164704"/>
            <a:chOff x="1331640" y="3789040"/>
            <a:chExt cx="1152128" cy="936104"/>
          </a:xfrm>
        </p:grpSpPr>
        <p:sp>
          <p:nvSpPr>
            <p:cNvPr id="46" name="Cloud Callout 45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8587"/>
                <a:gd name="adj2" fmla="val -9882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468170" y="3920040"/>
              <a:ext cx="963228" cy="469999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r>
                <a:rPr lang="ro-RO" sz="1600" dirty="0" smtClean="0">
                  <a:solidFill>
                    <a:srgbClr val="660066"/>
                  </a:solidFill>
                </a:rPr>
                <a:t>aproximare</a:t>
              </a:r>
            </a:p>
            <a:p>
              <a:r>
                <a:rPr lang="ro-RO" sz="1600" dirty="0" smtClean="0">
                  <a:solidFill>
                    <a:srgbClr val="660066"/>
                  </a:solidFill>
                </a:rPr>
                <a:t>prin</a:t>
              </a:r>
              <a:r>
                <a:rPr lang="en-US" sz="1600" dirty="0" smtClean="0">
                  <a:solidFill>
                    <a:srgbClr val="660066"/>
                  </a:solidFill>
                </a:rPr>
                <a:t> lips</a:t>
              </a:r>
              <a:r>
                <a:rPr lang="ro-RO" sz="1600" dirty="0" smtClean="0">
                  <a:solidFill>
                    <a:srgbClr val="660066"/>
                  </a:solidFill>
                </a:rPr>
                <a:t>ă</a:t>
              </a:r>
              <a:endParaRPr lang="en-US" sz="1600" dirty="0">
                <a:solidFill>
                  <a:srgbClr val="660066"/>
                </a:solidFill>
              </a:endParaRPr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4724400" y="4800600"/>
            <a:ext cx="3124200" cy="12954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 smtClean="0">
                <a:solidFill>
                  <a:schemeClr val="bg1"/>
                </a:solidFill>
              </a:rPr>
              <a:t>Rezolvă ex. </a:t>
            </a:r>
            <a:r>
              <a:rPr lang="en-US" sz="1600" b="1" dirty="0" smtClean="0">
                <a:solidFill>
                  <a:schemeClr val="bg1"/>
                </a:solidFill>
              </a:rPr>
              <a:t>15</a:t>
            </a:r>
            <a:r>
              <a:rPr lang="ro-RO" sz="1600" b="1" dirty="0" smtClean="0">
                <a:solidFill>
                  <a:schemeClr val="bg1"/>
                </a:solidFill>
              </a:rPr>
              <a:t> pag </a:t>
            </a:r>
            <a:r>
              <a:rPr lang="en-US" sz="1600" b="1" dirty="0" smtClean="0">
                <a:solidFill>
                  <a:schemeClr val="bg1"/>
                </a:solidFill>
              </a:rPr>
              <a:t>81</a:t>
            </a:r>
          </a:p>
          <a:p>
            <a:pPr lvl="0"/>
            <a:r>
              <a:rPr lang="en-US" sz="1000" dirty="0" smtClean="0"/>
              <a:t>MATEMATICĂ </a:t>
            </a:r>
            <a:r>
              <a:rPr lang="en-US" sz="1000" dirty="0" err="1" smtClean="0"/>
              <a:t>clasa</a:t>
            </a:r>
            <a:r>
              <a:rPr lang="en-US" sz="1000" dirty="0" smtClean="0"/>
              <a:t> a V-a, II                                                                                              </a:t>
            </a:r>
            <a:r>
              <a:rPr lang="en-US" sz="1000" dirty="0" err="1" smtClean="0"/>
              <a:t>Autori:Marius</a:t>
            </a:r>
            <a:r>
              <a:rPr lang="en-US" sz="1000" dirty="0" smtClean="0"/>
              <a:t> </a:t>
            </a:r>
            <a:r>
              <a:rPr lang="en-US" sz="1000" dirty="0" err="1" smtClean="0"/>
              <a:t>Perianu</a:t>
            </a:r>
            <a:r>
              <a:rPr lang="en-US" sz="1000" dirty="0" smtClean="0"/>
              <a:t>, </a:t>
            </a:r>
            <a:r>
              <a:rPr lang="en-US" sz="1000" dirty="0" err="1" smtClean="0"/>
              <a:t>Cătălin</a:t>
            </a:r>
            <a:r>
              <a:rPr lang="en-US" sz="1000" dirty="0" smtClean="0"/>
              <a:t> </a:t>
            </a:r>
            <a:r>
              <a:rPr lang="en-US" sz="1000" dirty="0" err="1" smtClean="0"/>
              <a:t>Stănică</a:t>
            </a:r>
            <a:r>
              <a:rPr lang="en-US" sz="1000" dirty="0" smtClean="0"/>
              <a:t>, </a:t>
            </a:r>
            <a:r>
              <a:rPr lang="en-US" sz="1000" dirty="0" err="1" smtClean="0"/>
              <a:t>Ștefan</a:t>
            </a:r>
            <a:r>
              <a:rPr lang="en-US" sz="1000" dirty="0" smtClean="0"/>
              <a:t> </a:t>
            </a:r>
            <a:r>
              <a:rPr lang="en-US" sz="1000" dirty="0" err="1" smtClean="0"/>
              <a:t>Smărăndoiu</a:t>
            </a:r>
            <a:r>
              <a:rPr lang="en-US" sz="1000" dirty="0" smtClean="0"/>
              <a:t>, </a:t>
            </a:r>
            <a:r>
              <a:rPr lang="en-US" sz="1000" dirty="0" err="1" smtClean="0"/>
              <a:t>Ioan</a:t>
            </a:r>
            <a:r>
              <a:rPr lang="en-US" sz="1000" dirty="0" smtClean="0"/>
              <a:t> </a:t>
            </a:r>
            <a:r>
              <a:rPr lang="en-US" sz="1000" dirty="0" err="1" smtClean="0"/>
              <a:t>Balica</a:t>
            </a:r>
            <a:endParaRPr lang="en-US" sz="1000" b="1" dirty="0" smtClean="0"/>
          </a:p>
          <a:p>
            <a:r>
              <a:rPr lang="en-US" sz="1000" dirty="0" smtClean="0"/>
              <a:t>CLUBUL MATEMATICIENILOR</a:t>
            </a:r>
            <a:endParaRPr lang="en-US" sz="1000" b="1" dirty="0" smtClean="0"/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</a:rPr>
              <a:t> 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09601" y="1524001"/>
            <a:ext cx="7748588" cy="2570163"/>
            <a:chOff x="565" y="1346"/>
            <a:chExt cx="4881" cy="1619"/>
          </a:xfrm>
        </p:grpSpPr>
        <p:sp>
          <p:nvSpPr>
            <p:cNvPr id="261128" name="Rectangle 8"/>
            <p:cNvSpPr>
              <a:spLocks noChangeArrowheads="1"/>
            </p:cNvSpPr>
            <p:nvPr/>
          </p:nvSpPr>
          <p:spPr bwMode="auto">
            <a:xfrm>
              <a:off x="565" y="1346"/>
              <a:ext cx="4785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14300" lvl="1" algn="l"/>
              <a:r>
                <a:rPr lang="ro-RO" sz="2400" b="1" dirty="0">
                  <a:solidFill>
                    <a:srgbClr val="006600"/>
                  </a:solidFill>
                </a:rPr>
                <a:t>Aproximări prin lipsă</a:t>
              </a:r>
            </a:p>
            <a:p>
              <a:pPr marL="114300" lvl="1" algn="l"/>
              <a:endParaRPr lang="ro-RO" sz="1400" b="1" dirty="0">
                <a:solidFill>
                  <a:srgbClr val="006600"/>
                </a:solidFill>
              </a:endParaRPr>
            </a:p>
            <a:p>
              <a:pPr marL="114300" lvl="1" algn="l"/>
              <a:r>
                <a:rPr lang="ro-RO" sz="2400" dirty="0">
                  <a:solidFill>
                    <a:srgbClr val="660066"/>
                  </a:solidFill>
                </a:rPr>
                <a:t>1; 1,6; 1,66; 1,666 aproximează prin </a:t>
              </a:r>
              <a:r>
                <a:rPr lang="ro-RO" sz="2400" dirty="0" smtClean="0">
                  <a:solidFill>
                    <a:srgbClr val="660066"/>
                  </a:solidFill>
                </a:rPr>
                <a:t>lipsă</a:t>
              </a:r>
            </a:p>
          </p:txBody>
        </p:sp>
        <p:sp>
          <p:nvSpPr>
            <p:cNvPr id="261154" name="Rectangle 34"/>
            <p:cNvSpPr>
              <a:spLocks noChangeArrowheads="1"/>
            </p:cNvSpPr>
            <p:nvPr/>
          </p:nvSpPr>
          <p:spPr bwMode="auto">
            <a:xfrm>
              <a:off x="661" y="2306"/>
              <a:ext cx="4785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14300" lvl="1" algn="l"/>
              <a:r>
                <a:rPr lang="ro-RO" sz="2400" b="1" dirty="0">
                  <a:solidFill>
                    <a:srgbClr val="006600"/>
                  </a:solidFill>
                </a:rPr>
                <a:t>Aproximări prin adaos</a:t>
              </a:r>
            </a:p>
            <a:p>
              <a:pPr marL="114300" lvl="1" algn="l"/>
              <a:endParaRPr lang="ro-RO" sz="1400" b="1" dirty="0">
                <a:solidFill>
                  <a:srgbClr val="006600"/>
                </a:solidFill>
              </a:endParaRPr>
            </a:p>
            <a:p>
              <a:pPr marL="114300" lvl="1" algn="l"/>
              <a:r>
                <a:rPr lang="ro-RO" sz="2400" dirty="0">
                  <a:solidFill>
                    <a:srgbClr val="660066"/>
                  </a:solidFill>
                </a:rPr>
                <a:t>2; 1,7; 1,67; 1,667 aproximează prin </a:t>
              </a:r>
              <a:r>
                <a:rPr lang="ro-RO" sz="2400" dirty="0" smtClean="0">
                  <a:solidFill>
                    <a:srgbClr val="660066"/>
                  </a:solidFill>
                </a:rPr>
                <a:t>adaos</a:t>
              </a:r>
              <a:endParaRPr lang="ro-RO" sz="2400" dirty="0">
                <a:solidFill>
                  <a:srgbClr val="660066"/>
                </a:solidFill>
              </a:endParaRPr>
            </a:p>
          </p:txBody>
        </p:sp>
      </p:grpSp>
      <p:sp>
        <p:nvSpPr>
          <p:cNvPr id="261168" name="Text Box 48"/>
          <p:cNvSpPr txBox="1">
            <a:spLocks noChangeArrowheads="1"/>
          </p:cNvSpPr>
          <p:nvPr/>
        </p:nvSpPr>
        <p:spPr bwMode="auto">
          <a:xfrm>
            <a:off x="4067175" y="4635500"/>
            <a:ext cx="111601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dirty="0" smtClean="0">
                <a:solidFill>
                  <a:srgbClr val="006600"/>
                </a:solidFill>
                <a:sym typeface="Symbol" pitchFamily="18" charset="2"/>
              </a:rPr>
              <a:t>1,66</a:t>
            </a:r>
            <a:endParaRPr lang="ro-RO" sz="2400" i="1" dirty="0">
              <a:solidFill>
                <a:srgbClr val="006600"/>
              </a:solidFill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1295400" y="5337175"/>
            <a:ext cx="969963" cy="711200"/>
            <a:chOff x="1066" y="3520"/>
            <a:chExt cx="611" cy="448"/>
          </a:xfrm>
        </p:grpSpPr>
        <p:sp>
          <p:nvSpPr>
            <p:cNvPr id="261163" name="Text Box 43"/>
            <p:cNvSpPr txBox="1">
              <a:spLocks noChangeArrowheads="1"/>
            </p:cNvSpPr>
            <p:nvPr/>
          </p:nvSpPr>
          <p:spPr bwMode="auto">
            <a:xfrm>
              <a:off x="1066" y="3680"/>
              <a:ext cx="47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o-RO" sz="2400" b="1">
                  <a:solidFill>
                    <a:srgbClr val="FF0000"/>
                  </a:solidFill>
                  <a:sym typeface="Symbol" pitchFamily="18" charset="2"/>
                </a:rPr>
                <a:t>1,6</a:t>
              </a:r>
              <a:endParaRPr lang="ro-RO" sz="2400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1169" name="Line 49"/>
            <p:cNvSpPr>
              <a:spLocks noChangeShapeType="1"/>
            </p:cNvSpPr>
            <p:nvPr/>
          </p:nvSpPr>
          <p:spPr bwMode="auto">
            <a:xfrm flipV="1">
              <a:off x="1451" y="3520"/>
              <a:ext cx="226" cy="20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6048375" y="5337175"/>
            <a:ext cx="935038" cy="738188"/>
            <a:chOff x="2835" y="3203"/>
            <a:chExt cx="589" cy="465"/>
          </a:xfrm>
        </p:grpSpPr>
        <p:sp>
          <p:nvSpPr>
            <p:cNvPr id="261167" name="Text Box 47"/>
            <p:cNvSpPr txBox="1">
              <a:spLocks noChangeArrowheads="1"/>
            </p:cNvSpPr>
            <p:nvPr/>
          </p:nvSpPr>
          <p:spPr bwMode="auto">
            <a:xfrm>
              <a:off x="2948" y="3380"/>
              <a:ext cx="47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o-RO" sz="2400" b="1">
                  <a:solidFill>
                    <a:srgbClr val="FF0000"/>
                  </a:solidFill>
                  <a:sym typeface="Symbol" pitchFamily="18" charset="2"/>
                </a:rPr>
                <a:t>1,7</a:t>
              </a:r>
              <a:endParaRPr lang="ro-RO" sz="2400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 flipH="1" flipV="1">
              <a:off x="2835" y="3203"/>
              <a:ext cx="226" cy="20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1258888" y="4760913"/>
            <a:ext cx="6084887" cy="576262"/>
            <a:chOff x="793" y="2886"/>
            <a:chExt cx="3833" cy="363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793" y="2886"/>
              <a:ext cx="3833" cy="297"/>
              <a:chOff x="861" y="1185"/>
              <a:chExt cx="3833" cy="297"/>
            </a:xfrm>
          </p:grpSpPr>
          <p:sp>
            <p:nvSpPr>
              <p:cNvPr id="261159" name="Line 39"/>
              <p:cNvSpPr>
                <a:spLocks noChangeShapeType="1"/>
              </p:cNvSpPr>
              <p:nvPr/>
            </p:nvSpPr>
            <p:spPr bwMode="auto">
              <a:xfrm>
                <a:off x="861" y="1482"/>
                <a:ext cx="383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160" name="Text Box 40"/>
              <p:cNvSpPr txBox="1">
                <a:spLocks noChangeArrowheads="1"/>
              </p:cNvSpPr>
              <p:nvPr/>
            </p:nvSpPr>
            <p:spPr bwMode="auto">
              <a:xfrm>
                <a:off x="4444" y="1185"/>
                <a:ext cx="2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o-RO" sz="2400" b="1" i="1">
                    <a:solidFill>
                      <a:schemeClr val="accent2"/>
                    </a:solidFill>
                    <a:latin typeface="Times New Roman" pitchFamily="18" charset="0"/>
                  </a:rPr>
                  <a:t>x</a:t>
                </a:r>
                <a:endParaRPr lang="en-US" sz="2400" b="1" i="1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1451" y="3141"/>
              <a:ext cx="2359" cy="108"/>
              <a:chOff x="1383" y="3135"/>
              <a:chExt cx="2359" cy="108"/>
            </a:xfrm>
          </p:grpSpPr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1383" y="3135"/>
                <a:ext cx="1180" cy="108"/>
                <a:chOff x="3636" y="6746"/>
                <a:chExt cx="1684" cy="130"/>
              </a:xfrm>
            </p:grpSpPr>
            <p:grpSp>
              <p:nvGrpSpPr>
                <p:cNvPr id="9" name="Group 64"/>
                <p:cNvGrpSpPr>
                  <a:grpSpLocks/>
                </p:cNvGrpSpPr>
                <p:nvPr/>
              </p:nvGrpSpPr>
              <p:grpSpPr bwMode="auto">
                <a:xfrm>
                  <a:off x="4970" y="6755"/>
                  <a:ext cx="350" cy="121"/>
                  <a:chOff x="3464" y="6718"/>
                  <a:chExt cx="350" cy="121"/>
                </a:xfrm>
              </p:grpSpPr>
              <p:sp>
                <p:nvSpPr>
                  <p:cNvPr id="261185" name="Line 65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464" y="6774"/>
                    <a:ext cx="3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186" name="Line 6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410" y="6776"/>
                    <a:ext cx="121" cy="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67"/>
                <p:cNvGrpSpPr>
                  <a:grpSpLocks/>
                </p:cNvGrpSpPr>
                <p:nvPr/>
              </p:nvGrpSpPr>
              <p:grpSpPr bwMode="auto">
                <a:xfrm>
                  <a:off x="3636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11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189" name="Line 69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90" name="Line 7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192" name="Line 72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93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74"/>
                <p:cNvGrpSpPr>
                  <a:grpSpLocks/>
                </p:cNvGrpSpPr>
                <p:nvPr/>
              </p:nvGrpSpPr>
              <p:grpSpPr bwMode="auto">
                <a:xfrm>
                  <a:off x="4294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14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196" name="Line 76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197" name="Line 7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199" name="Line 79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200" name="Line 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61201" name="Line 81"/>
                <p:cNvSpPr>
                  <a:spLocks noChangeShapeType="1"/>
                </p:cNvSpPr>
                <p:nvPr/>
              </p:nvSpPr>
              <p:spPr bwMode="auto">
                <a:xfrm rot="5400000">
                  <a:off x="5254" y="6804"/>
                  <a:ext cx="121" cy="5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82"/>
              <p:cNvGrpSpPr>
                <a:grpSpLocks/>
              </p:cNvGrpSpPr>
              <p:nvPr/>
            </p:nvGrpSpPr>
            <p:grpSpPr bwMode="auto">
              <a:xfrm>
                <a:off x="2562" y="3135"/>
                <a:ext cx="1180" cy="108"/>
                <a:chOff x="3636" y="6746"/>
                <a:chExt cx="1684" cy="130"/>
              </a:xfrm>
            </p:grpSpPr>
            <p:grpSp>
              <p:nvGrpSpPr>
                <p:cNvPr id="17" name="Group 83"/>
                <p:cNvGrpSpPr>
                  <a:grpSpLocks/>
                </p:cNvGrpSpPr>
                <p:nvPr/>
              </p:nvGrpSpPr>
              <p:grpSpPr bwMode="auto">
                <a:xfrm>
                  <a:off x="4970" y="6755"/>
                  <a:ext cx="350" cy="121"/>
                  <a:chOff x="3464" y="6718"/>
                  <a:chExt cx="350" cy="121"/>
                </a:xfrm>
              </p:grpSpPr>
              <p:sp>
                <p:nvSpPr>
                  <p:cNvPr id="261204" name="Line 84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464" y="6774"/>
                    <a:ext cx="3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205" name="Line 8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410" y="6776"/>
                    <a:ext cx="121" cy="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86"/>
                <p:cNvGrpSpPr>
                  <a:grpSpLocks/>
                </p:cNvGrpSpPr>
                <p:nvPr/>
              </p:nvGrpSpPr>
              <p:grpSpPr bwMode="auto">
                <a:xfrm>
                  <a:off x="3636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1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208" name="Line 88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209" name="Line 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211" name="Line 91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212" name="Line 9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93"/>
                <p:cNvGrpSpPr>
                  <a:grpSpLocks/>
                </p:cNvGrpSpPr>
                <p:nvPr/>
              </p:nvGrpSpPr>
              <p:grpSpPr bwMode="auto">
                <a:xfrm>
                  <a:off x="4294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22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215" name="Line 95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216" name="Line 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1218" name="Line 98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219" name="Line 9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61220" name="Line 100"/>
                <p:cNvSpPr>
                  <a:spLocks noChangeShapeType="1"/>
                </p:cNvSpPr>
                <p:nvPr/>
              </p:nvSpPr>
              <p:spPr bwMode="auto">
                <a:xfrm rot="5400000">
                  <a:off x="5254" y="6804"/>
                  <a:ext cx="121" cy="5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7" name="Rectangle 56"/>
          <p:cNvSpPr/>
          <p:nvPr/>
        </p:nvSpPr>
        <p:spPr>
          <a:xfrm>
            <a:off x="2590800" y="533400"/>
            <a:ext cx="2101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 smtClean="0">
                <a:solidFill>
                  <a:srgbClr val="92D050"/>
                </a:solidFill>
              </a:rPr>
              <a:t>Aproximari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533400" y="838200"/>
            <a:ext cx="79216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 algn="l"/>
            <a:r>
              <a:rPr lang="ro-RO" sz="2400" b="1" dirty="0">
                <a:solidFill>
                  <a:srgbClr val="00B050"/>
                </a:solidFill>
              </a:rPr>
              <a:t>Rotunjiri</a:t>
            </a:r>
          </a:p>
          <a:p>
            <a:pPr marL="114300" lvl="1" algn="l"/>
            <a:endParaRPr lang="ro-RO" sz="1400" b="1" dirty="0">
              <a:solidFill>
                <a:srgbClr val="006600"/>
              </a:solidFill>
            </a:endParaRPr>
          </a:p>
          <a:p>
            <a:pPr marL="114300" lvl="1" algn="l"/>
            <a:r>
              <a:rPr lang="ro-RO" dirty="0">
                <a:solidFill>
                  <a:srgbClr val="660066"/>
                </a:solidFill>
              </a:rPr>
              <a:t>Rotunjirea lui 6,4 este 6 deoarece 6,4 este mai apropiat de numărul întreg 6 decât de numărul întreg 7</a:t>
            </a:r>
            <a:r>
              <a:rPr lang="ro-RO" sz="2400" dirty="0">
                <a:solidFill>
                  <a:srgbClr val="660066"/>
                </a:solidFill>
              </a:rPr>
              <a:t>.</a:t>
            </a:r>
            <a:endParaRPr lang="ro-RO" sz="2400" dirty="0">
              <a:solidFill>
                <a:srgbClr val="660066"/>
              </a:solidFill>
              <a:sym typeface="Symbol" pitchFamily="18" charset="2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381000" y="4648200"/>
            <a:ext cx="8208962" cy="1815882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14300" lvl="1" algn="l"/>
            <a:r>
              <a:rPr lang="ro-RO" sz="1600" dirty="0" smtClean="0">
                <a:solidFill>
                  <a:schemeClr val="bg1"/>
                </a:solidFill>
              </a:rPr>
              <a:t>Rotunjirea este o aproximare prin lipsă sau prin adaos, care se face astfel</a:t>
            </a:r>
            <a:r>
              <a:rPr lang="en-US" sz="1600" dirty="0" smtClean="0">
                <a:solidFill>
                  <a:schemeClr val="bg1"/>
                </a:solidFill>
              </a:rPr>
              <a:t>:</a:t>
            </a:r>
            <a:endParaRPr lang="ro-RO" sz="1600" dirty="0" smtClean="0">
              <a:solidFill>
                <a:schemeClr val="bg1"/>
              </a:solidFill>
            </a:endParaRPr>
          </a:p>
          <a:p>
            <a:pPr marL="114300" lvl="1" algn="l"/>
            <a:r>
              <a:rPr lang="ro-RO" sz="1600" dirty="0" smtClean="0">
                <a:solidFill>
                  <a:schemeClr val="bg1"/>
                </a:solidFill>
              </a:rPr>
              <a:t>Citim cifra din dreapta ordinului la care se face rotunjirea şi</a:t>
            </a:r>
            <a:r>
              <a:rPr lang="en-US" sz="1600" dirty="0" smtClean="0">
                <a:solidFill>
                  <a:schemeClr val="bg1"/>
                </a:solidFill>
              </a:rPr>
              <a:t>:</a:t>
            </a:r>
            <a:endParaRPr lang="ro-RO" sz="1600" dirty="0" smtClean="0">
              <a:solidFill>
                <a:schemeClr val="bg1"/>
              </a:solidFill>
            </a:endParaRPr>
          </a:p>
          <a:p>
            <a:pPr marL="114300" lvl="1" algn="l">
              <a:buBlip>
                <a:blip r:embed="rId3"/>
              </a:buBlip>
            </a:pPr>
            <a:r>
              <a:rPr lang="ro-RO" sz="1600" dirty="0" smtClean="0">
                <a:solidFill>
                  <a:schemeClr val="bg1"/>
                </a:solidFill>
              </a:rPr>
              <a:t>dacă această cifră este 0,1,2,3 sau 4 atunci ea se neglijează </a:t>
            </a:r>
          </a:p>
          <a:p>
            <a:pPr marL="114300" lvl="1">
              <a:buBlip>
                <a:blip r:embed="rId3"/>
              </a:buBlip>
            </a:pPr>
            <a:r>
              <a:rPr lang="ro-RO" sz="1600" dirty="0" smtClean="0">
                <a:solidFill>
                  <a:schemeClr val="bg1"/>
                </a:solidFill>
              </a:rPr>
              <a:t>dacă această cifră este 5,6,7,8 sau 9 atunci se măreşte cu o unitate cifra ordinului la care se face rotunjirea. </a:t>
            </a:r>
          </a:p>
          <a:p>
            <a:pPr marL="114300" lvl="1" algn="l"/>
            <a:endParaRPr lang="ro-RO" sz="1600" dirty="0" smtClean="0">
              <a:solidFill>
                <a:srgbClr val="660066"/>
              </a:solidFill>
            </a:endParaRPr>
          </a:p>
          <a:p>
            <a:pPr marL="114300" lvl="1" algn="l"/>
            <a:endParaRPr lang="ro-RO" sz="1600" dirty="0">
              <a:solidFill>
                <a:srgbClr val="660066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95400" y="2060575"/>
            <a:ext cx="6084888" cy="1249363"/>
            <a:chOff x="815" y="1298"/>
            <a:chExt cx="3833" cy="78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815" y="1298"/>
              <a:ext cx="3833" cy="356"/>
              <a:chOff x="862" y="1502"/>
              <a:chExt cx="3833" cy="356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862" y="1525"/>
                <a:ext cx="3833" cy="297"/>
                <a:chOff x="861" y="1185"/>
                <a:chExt cx="3833" cy="297"/>
              </a:xfrm>
            </p:grpSpPr>
            <p:sp>
              <p:nvSpPr>
                <p:cNvPr id="264200" name="Line 8"/>
                <p:cNvSpPr>
                  <a:spLocks noChangeShapeType="1"/>
                </p:cNvSpPr>
                <p:nvPr/>
              </p:nvSpPr>
              <p:spPr bwMode="auto">
                <a:xfrm>
                  <a:off x="861" y="1482"/>
                  <a:ext cx="3833" cy="0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2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444" y="1185"/>
                  <a:ext cx="25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ro-RO" sz="2400" b="1" i="1">
                      <a:solidFill>
                        <a:schemeClr val="accent2"/>
                      </a:solidFill>
                      <a:latin typeface="Times New Roman" pitchFamily="18" charset="0"/>
                    </a:rPr>
                    <a:t>x</a:t>
                  </a:r>
                  <a:endParaRPr lang="en-US" sz="2400" b="1" i="1">
                    <a:solidFill>
                      <a:schemeClr val="accent2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64204" name="Line 12"/>
              <p:cNvSpPr>
                <a:spLocks noChangeShapeType="1"/>
              </p:cNvSpPr>
              <p:nvPr/>
            </p:nvSpPr>
            <p:spPr bwMode="auto">
              <a:xfrm>
                <a:off x="3741" y="1767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12" name="Line 20"/>
              <p:cNvSpPr>
                <a:spLocks noChangeShapeType="1"/>
              </p:cNvSpPr>
              <p:nvPr/>
            </p:nvSpPr>
            <p:spPr bwMode="auto">
              <a:xfrm>
                <a:off x="1428" y="1767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13" name="Text Box 21"/>
              <p:cNvSpPr txBox="1">
                <a:spLocks noChangeArrowheads="1"/>
              </p:cNvSpPr>
              <p:nvPr/>
            </p:nvSpPr>
            <p:spPr bwMode="auto">
              <a:xfrm>
                <a:off x="1179" y="1502"/>
                <a:ext cx="476" cy="288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o-RO" sz="2400" b="1">
                    <a:sym typeface="Symbol" pitchFamily="18" charset="2"/>
                  </a:rPr>
                  <a:t>5</a:t>
                </a:r>
                <a:endParaRPr lang="ro-RO" sz="2400" i="1"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264216" name="Line 24"/>
              <p:cNvSpPr>
                <a:spLocks noChangeShapeType="1"/>
              </p:cNvSpPr>
              <p:nvPr/>
            </p:nvSpPr>
            <p:spPr bwMode="auto">
              <a:xfrm>
                <a:off x="2584" y="1767"/>
                <a:ext cx="0" cy="9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17" name="Line 25"/>
              <p:cNvSpPr>
                <a:spLocks noChangeShapeType="1"/>
              </p:cNvSpPr>
              <p:nvPr/>
            </p:nvSpPr>
            <p:spPr bwMode="auto">
              <a:xfrm>
                <a:off x="3106" y="1767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18" name="Text Box 26"/>
              <p:cNvSpPr txBox="1">
                <a:spLocks noChangeArrowheads="1"/>
              </p:cNvSpPr>
              <p:nvPr/>
            </p:nvSpPr>
            <p:spPr bwMode="auto">
              <a:xfrm>
                <a:off x="2358" y="1518"/>
                <a:ext cx="476" cy="288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o-RO" sz="2400" b="1">
                    <a:solidFill>
                      <a:srgbClr val="FF0000"/>
                    </a:solidFill>
                    <a:sym typeface="Symbol" pitchFamily="18" charset="2"/>
                  </a:rPr>
                  <a:t>6</a:t>
                </a:r>
                <a:endParaRPr lang="ro-RO" sz="2400" i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264219" name="Text Box 27"/>
              <p:cNvSpPr txBox="1">
                <a:spLocks noChangeArrowheads="1"/>
              </p:cNvSpPr>
              <p:nvPr/>
            </p:nvSpPr>
            <p:spPr bwMode="auto">
              <a:xfrm>
                <a:off x="3491" y="1518"/>
                <a:ext cx="476" cy="288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o-RO" sz="2400" b="1">
                    <a:sym typeface="Symbol" pitchFamily="18" charset="2"/>
                  </a:rPr>
                  <a:t>7</a:t>
                </a:r>
                <a:endParaRPr lang="ro-RO" sz="2400" i="1">
                  <a:latin typeface="Times New Roman" pitchFamily="18" charset="0"/>
                  <a:sym typeface="Symbol" pitchFamily="18" charset="2"/>
                </a:endParaRPr>
              </a:p>
            </p:txBody>
          </p:sp>
        </p:grpSp>
        <p:sp>
          <p:nvSpPr>
            <p:cNvPr id="264220" name="Text Box 28"/>
            <p:cNvSpPr txBox="1">
              <a:spLocks noChangeArrowheads="1"/>
            </p:cNvSpPr>
            <p:nvPr/>
          </p:nvSpPr>
          <p:spPr bwMode="auto">
            <a:xfrm>
              <a:off x="2426" y="1797"/>
              <a:ext cx="47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o-RO" sz="2400" b="1">
                  <a:solidFill>
                    <a:srgbClr val="006600"/>
                  </a:solidFill>
                  <a:sym typeface="Symbol" pitchFamily="18" charset="2"/>
                </a:rPr>
                <a:t>6,4</a:t>
              </a:r>
              <a:endParaRPr lang="ro-RO" sz="2400" i="1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4221" name="Line 29"/>
            <p:cNvSpPr>
              <a:spLocks noChangeShapeType="1"/>
            </p:cNvSpPr>
            <p:nvPr/>
          </p:nvSpPr>
          <p:spPr bwMode="auto">
            <a:xfrm flipV="1">
              <a:off x="2835" y="1638"/>
              <a:ext cx="226" cy="205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1371600" y="3352800"/>
            <a:ext cx="6084888" cy="1314450"/>
            <a:chOff x="816" y="2961"/>
            <a:chExt cx="3833" cy="828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816" y="2992"/>
              <a:ext cx="3833" cy="297"/>
              <a:chOff x="861" y="1185"/>
              <a:chExt cx="3833" cy="297"/>
            </a:xfrm>
          </p:grpSpPr>
          <p:sp>
            <p:nvSpPr>
              <p:cNvPr id="264227" name="Line 35"/>
              <p:cNvSpPr>
                <a:spLocks noChangeShapeType="1"/>
              </p:cNvSpPr>
              <p:nvPr/>
            </p:nvSpPr>
            <p:spPr bwMode="auto">
              <a:xfrm>
                <a:off x="861" y="1482"/>
                <a:ext cx="383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28" name="Text Box 36"/>
              <p:cNvSpPr txBox="1">
                <a:spLocks noChangeArrowheads="1"/>
              </p:cNvSpPr>
              <p:nvPr/>
            </p:nvSpPr>
            <p:spPr bwMode="auto">
              <a:xfrm>
                <a:off x="4444" y="1185"/>
                <a:ext cx="2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o-RO" sz="2400" b="1" i="1">
                    <a:solidFill>
                      <a:schemeClr val="accent2"/>
                    </a:solidFill>
                    <a:latin typeface="Times New Roman" pitchFamily="18" charset="0"/>
                  </a:rPr>
                  <a:t>x</a:t>
                </a:r>
                <a:endParaRPr lang="en-US" sz="2400" b="1" i="1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64234" name="Text Box 42"/>
            <p:cNvSpPr txBox="1">
              <a:spLocks noChangeArrowheads="1"/>
            </p:cNvSpPr>
            <p:nvPr/>
          </p:nvSpPr>
          <p:spPr bwMode="auto">
            <a:xfrm>
              <a:off x="3492" y="2961"/>
              <a:ext cx="47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o-RO" sz="2400" b="1" i="1" dirty="0" smtClean="0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0,37</a:t>
              </a:r>
              <a:endParaRPr lang="ro-RO" sz="24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4235" name="Text Box 43"/>
            <p:cNvSpPr txBox="1">
              <a:spLocks noChangeArrowheads="1"/>
            </p:cNvSpPr>
            <p:nvPr/>
          </p:nvSpPr>
          <p:spPr bwMode="auto">
            <a:xfrm>
              <a:off x="1200" y="2961"/>
              <a:ext cx="47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o-RO" sz="2400" b="1" i="1" dirty="0" smtClean="0">
                  <a:latin typeface="Times New Roman" pitchFamily="18" charset="0"/>
                  <a:sym typeface="Symbol" pitchFamily="18" charset="2"/>
                </a:rPr>
                <a:t>0,36</a:t>
              </a:r>
              <a:endParaRPr lang="ro-RO" sz="2400" i="1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4236" name="Text Box 44"/>
            <p:cNvSpPr txBox="1">
              <a:spLocks noChangeArrowheads="1"/>
            </p:cNvSpPr>
            <p:nvPr/>
          </p:nvSpPr>
          <p:spPr bwMode="auto">
            <a:xfrm>
              <a:off x="2992" y="3498"/>
              <a:ext cx="896" cy="29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o-RO" sz="2400" b="1" dirty="0" smtClean="0">
                  <a:solidFill>
                    <a:srgbClr val="006600"/>
                  </a:solidFill>
                  <a:sym typeface="Symbol" pitchFamily="18" charset="2"/>
                </a:rPr>
                <a:t> 0,367</a:t>
              </a:r>
              <a:endParaRPr lang="ro-RO" sz="2400" i="1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64237" name="Line 45"/>
            <p:cNvSpPr>
              <a:spLocks noChangeShapeType="1"/>
            </p:cNvSpPr>
            <p:nvPr/>
          </p:nvSpPr>
          <p:spPr bwMode="auto">
            <a:xfrm flipH="1" flipV="1">
              <a:off x="3039" y="3317"/>
              <a:ext cx="226" cy="205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84"/>
            <p:cNvGrpSpPr>
              <a:grpSpLocks/>
            </p:cNvGrpSpPr>
            <p:nvPr/>
          </p:nvGrpSpPr>
          <p:grpSpPr bwMode="auto">
            <a:xfrm>
              <a:off x="1383" y="3226"/>
              <a:ext cx="2359" cy="108"/>
              <a:chOff x="1383" y="3135"/>
              <a:chExt cx="2359" cy="108"/>
            </a:xfrm>
          </p:grpSpPr>
          <p:grpSp>
            <p:nvGrpSpPr>
              <p:cNvPr id="8" name="Group 46"/>
              <p:cNvGrpSpPr>
                <a:grpSpLocks/>
              </p:cNvGrpSpPr>
              <p:nvPr/>
            </p:nvGrpSpPr>
            <p:grpSpPr bwMode="auto">
              <a:xfrm>
                <a:off x="1383" y="3135"/>
                <a:ext cx="1180" cy="108"/>
                <a:chOff x="3636" y="6746"/>
                <a:chExt cx="1684" cy="130"/>
              </a:xfrm>
            </p:grpSpPr>
            <p:grpSp>
              <p:nvGrpSpPr>
                <p:cNvPr id="9" name="Group 47"/>
                <p:cNvGrpSpPr>
                  <a:grpSpLocks/>
                </p:cNvGrpSpPr>
                <p:nvPr/>
              </p:nvGrpSpPr>
              <p:grpSpPr bwMode="auto">
                <a:xfrm>
                  <a:off x="4970" y="6755"/>
                  <a:ext cx="350" cy="121"/>
                  <a:chOff x="3464" y="6718"/>
                  <a:chExt cx="350" cy="121"/>
                </a:xfrm>
              </p:grpSpPr>
              <p:sp>
                <p:nvSpPr>
                  <p:cNvPr id="264240" name="Line 48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464" y="6774"/>
                    <a:ext cx="3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241" name="Line 4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410" y="6776"/>
                    <a:ext cx="121" cy="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636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44" name="Line 52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45" name="Line 5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47" name="Line 55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48" name="Line 5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57"/>
                <p:cNvGrpSpPr>
                  <a:grpSpLocks/>
                </p:cNvGrpSpPr>
                <p:nvPr/>
              </p:nvGrpSpPr>
              <p:grpSpPr bwMode="auto">
                <a:xfrm>
                  <a:off x="4294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14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51" name="Line 59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52" name="Line 6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54" name="Line 62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55" name="Line 6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64256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254" y="6804"/>
                  <a:ext cx="121" cy="5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5"/>
              <p:cNvGrpSpPr>
                <a:grpSpLocks/>
              </p:cNvGrpSpPr>
              <p:nvPr/>
            </p:nvGrpSpPr>
            <p:grpSpPr bwMode="auto">
              <a:xfrm>
                <a:off x="2562" y="3135"/>
                <a:ext cx="1180" cy="108"/>
                <a:chOff x="3636" y="6746"/>
                <a:chExt cx="1684" cy="130"/>
              </a:xfrm>
            </p:grpSpPr>
            <p:grpSp>
              <p:nvGrpSpPr>
                <p:cNvPr id="17" name="Group 66"/>
                <p:cNvGrpSpPr>
                  <a:grpSpLocks/>
                </p:cNvGrpSpPr>
                <p:nvPr/>
              </p:nvGrpSpPr>
              <p:grpSpPr bwMode="auto">
                <a:xfrm>
                  <a:off x="4970" y="6755"/>
                  <a:ext cx="350" cy="121"/>
                  <a:chOff x="3464" y="6718"/>
                  <a:chExt cx="350" cy="121"/>
                </a:xfrm>
              </p:grpSpPr>
              <p:sp>
                <p:nvSpPr>
                  <p:cNvPr id="264259" name="Line 67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3464" y="6774"/>
                    <a:ext cx="3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260" name="Line 6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410" y="6776"/>
                    <a:ext cx="121" cy="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69"/>
                <p:cNvGrpSpPr>
                  <a:grpSpLocks/>
                </p:cNvGrpSpPr>
                <p:nvPr/>
              </p:nvGrpSpPr>
              <p:grpSpPr bwMode="auto">
                <a:xfrm>
                  <a:off x="3636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19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63" name="Line 71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64" name="Line 7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66" name="Line 74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67" name="Line 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76"/>
                <p:cNvGrpSpPr>
                  <a:grpSpLocks/>
                </p:cNvGrpSpPr>
                <p:nvPr/>
              </p:nvGrpSpPr>
              <p:grpSpPr bwMode="auto">
                <a:xfrm>
                  <a:off x="4294" y="6755"/>
                  <a:ext cx="686" cy="121"/>
                  <a:chOff x="3464" y="6718"/>
                  <a:chExt cx="686" cy="121"/>
                </a:xfrm>
              </p:grpSpPr>
              <p:grpSp>
                <p:nvGrpSpPr>
                  <p:cNvPr id="22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3464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70" name="Line 78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71" name="Line 7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800" y="6718"/>
                    <a:ext cx="350" cy="121"/>
                    <a:chOff x="3464" y="6718"/>
                    <a:chExt cx="350" cy="121"/>
                  </a:xfrm>
                </p:grpSpPr>
                <p:sp>
                  <p:nvSpPr>
                    <p:cNvPr id="264273" name="Line 81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464" y="6774"/>
                      <a:ext cx="35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74" name="Line 8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410" y="6776"/>
                      <a:ext cx="121" cy="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64275" name="Line 83"/>
                <p:cNvSpPr>
                  <a:spLocks noChangeShapeType="1"/>
                </p:cNvSpPr>
                <p:nvPr/>
              </p:nvSpPr>
              <p:spPr bwMode="auto">
                <a:xfrm rot="5400000">
                  <a:off x="5254" y="6804"/>
                  <a:ext cx="121" cy="5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68" name="Picture 2" descr="http://www.ravica.com/blog/wp-content/uploads/2009/12/Warning-sign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114800"/>
            <a:ext cx="760849" cy="6340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520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00B050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Rotunjire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zecimea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cea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apropiat</a:t>
            </a:r>
            <a:r>
              <a:rPr lang="ro-RO" sz="2400" b="1" dirty="0" smtClean="0">
                <a:solidFill>
                  <a:schemeClr val="bg1"/>
                </a:solidFill>
              </a:rPr>
              <a:t>ă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403648" y="1196752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 smtClean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</a:t>
            </a:r>
            <a:r>
              <a:rPr lang="en-GB" sz="4000" dirty="0">
                <a:latin typeface="+mj-lt"/>
              </a:rPr>
              <a:t>3 </a:t>
            </a:r>
            <a:r>
              <a:rPr lang="en-GB" sz="4000" dirty="0" smtClean="0">
                <a:latin typeface="+mj-lt"/>
              </a:rPr>
              <a:t>2 5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763688" y="1988840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9369"/>
                <a:gd name="adj2" fmla="val -6908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4322068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4 2 5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7363468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43625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4 . 8 5 2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5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4 . 9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418506" y="393305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1238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4 . 8 7 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7" name="Group 40"/>
          <p:cNvGrpSpPr/>
          <p:nvPr/>
        </p:nvGrpSpPr>
        <p:grpSpPr>
          <a:xfrm>
            <a:off x="1780532" y="4725144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07064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4 . 9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350643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333116" y="3973836"/>
            <a:ext cx="26790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5 . 2 6 7 1 4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01268" y="4723412"/>
            <a:ext cx="1152128" cy="936104"/>
            <a:chOff x="1331640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327800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5 . 3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380312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5315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1 . 9 6 7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2 . 0</a:t>
            </a:r>
            <a:endParaRPr lang="en-GB" sz="400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Decimal Places: 2DP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773213" y="122684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</a:t>
            </a:r>
            <a:r>
              <a:rPr lang="en-GB" sz="4000" dirty="0">
                <a:latin typeface="+mj-lt"/>
              </a:rPr>
              <a:t>3 </a:t>
            </a:r>
            <a:r>
              <a:rPr lang="en-GB" sz="4000" dirty="0" smtClean="0">
                <a:latin typeface="+mj-lt"/>
              </a:rPr>
              <a:t>2 5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</a:t>
            </a: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u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4567"/>
                <a:gd name="adj2" fmla="val -7214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4 . 8 3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4691633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4 6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1260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5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7740352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43624" y="1237532"/>
            <a:ext cx="2548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4 . 8 5 9 5 1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3820"/>
                <a:gd name="adj2" fmla="val -6908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5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4 . 8 6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792263" y="393305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1238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1 . 6 9 4 9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rgbClr val="009900"/>
                </a:solidFill>
                <a:latin typeface="+mj-lt"/>
              </a:rPr>
              <a:t>Nu </a:t>
            </a:r>
            <a:endParaRPr lang="en-GB" sz="2000" dirty="0" smtClean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7874"/>
                <a:gd name="adj2" fmla="val -7214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07064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716016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333116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5 . 2 6 7 1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38701"/>
                <a:gd name="adj2" fmla="val -6807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327800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5 . 2 7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 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740352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5315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1 . 8 9 7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2993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1050" dirty="0" smtClean="0">
                  <a:solidFill>
                    <a:srgbClr val="0000FF"/>
                  </a:solidFill>
                </a:rPr>
                <a:t>Este cifra din dreapta mai mare ca 5</a:t>
              </a:r>
              <a:r>
                <a:rPr lang="en-GB" sz="1050" dirty="0" smtClean="0">
                  <a:solidFill>
                    <a:srgbClr val="0000FF"/>
                  </a:solidFill>
                </a:rPr>
                <a:t>?</a:t>
              </a:r>
              <a:endParaRPr lang="en-GB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1 . 9 0</a:t>
            </a:r>
            <a:endParaRPr lang="en-GB" sz="4000" dirty="0">
              <a:latin typeface="+mj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25176" y="41941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7956376" y="116632"/>
            <a:ext cx="720080" cy="720080"/>
          </a:xfrm>
          <a:prstGeom prst="roundRect">
            <a:avLst>
              <a:gd name="adj" fmla="val 21100"/>
            </a:avLst>
          </a:prstGeom>
          <a:solidFill>
            <a:srgbClr val="FF9966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white"/>
                </a:solidFill>
              </a:rPr>
              <a:t>D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51520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00B050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Rotunjire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ro-RO" sz="2400" b="1" dirty="0" smtClean="0">
                <a:solidFill>
                  <a:schemeClr val="bg1"/>
                </a:solidFill>
              </a:rPr>
              <a:t>suti</a:t>
            </a:r>
            <a:r>
              <a:rPr lang="en-US" sz="2400" b="1" dirty="0" smtClean="0">
                <a:solidFill>
                  <a:schemeClr val="bg1"/>
                </a:solidFill>
              </a:rPr>
              <a:t>mea </a:t>
            </a:r>
            <a:r>
              <a:rPr lang="en-US" sz="2400" b="1" dirty="0" err="1" smtClean="0">
                <a:solidFill>
                  <a:schemeClr val="bg1"/>
                </a:solidFill>
              </a:rPr>
              <a:t>cea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apropiat</a:t>
            </a:r>
            <a:r>
              <a:rPr lang="ro-RO" sz="2400" b="1" dirty="0" smtClean="0">
                <a:solidFill>
                  <a:schemeClr val="bg1"/>
                </a:solidFill>
              </a:rPr>
              <a:t>ă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  <p:bldP spid="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66a7604-cff2-4614-be69-c9c49600b18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d4513a4-3890-48ef-9fbd-3d8a9830fe1f"/>
</p:tagLst>
</file>

<file path=ppt/theme/theme1.xml><?xml version="1.0" encoding="utf-8"?>
<a:theme xmlns:a="http://schemas.openxmlformats.org/drawingml/2006/main" name="Good Citizenship Award">
  <a:themeElements>
    <a:clrScheme name="Good Citizenship Award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Good Citizenship Award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ood Citizenship Award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od Citizenship Award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od Citizenship Award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od Citizenship Award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od Citizenship Award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od Citizenship Award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od Citizenship Award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od Citizenship Award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01018276</Template>
  <TotalTime>227</TotalTime>
  <Words>900</Words>
  <Application>Microsoft Office PowerPoint</Application>
  <PresentationFormat>On-screen Show (4:3)</PresentationFormat>
  <Paragraphs>223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Good Citizenship Award</vt:lpstr>
      <vt:lpstr>Compararea şi ordonarea fracţiilor zecimale. Reprezentarea pe axa a fracţiilor zecimale. Aproximari </vt:lpstr>
      <vt:lpstr>Compararea şi ordonarea fracţiilor zecimale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Tema </vt:lpstr>
      <vt:lpstr>Bibliografie: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Compararea şi ordonarea fracţiilor zecimale. Reprezentarea pe axa a fracţiilor zecimale. Aproximari </dc:title>
  <dc:creator/>
  <cp:lastModifiedBy>User</cp:lastModifiedBy>
  <cp:revision>49</cp:revision>
  <dcterms:created xsi:type="dcterms:W3CDTF">2006-08-16T00:00:00Z</dcterms:created>
  <dcterms:modified xsi:type="dcterms:W3CDTF">2020-03-15T12:37:03Z</dcterms:modified>
</cp:coreProperties>
</file>